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69" r:id="rId3"/>
    <p:sldId id="281" r:id="rId4"/>
    <p:sldId id="289" r:id="rId5"/>
    <p:sldId id="259" r:id="rId6"/>
    <p:sldId id="260" r:id="rId7"/>
    <p:sldId id="290" r:id="rId8"/>
    <p:sldId id="262" r:id="rId9"/>
    <p:sldId id="263" r:id="rId10"/>
    <p:sldId id="264" r:id="rId11"/>
    <p:sldId id="270" r:id="rId12"/>
    <p:sldId id="257" r:id="rId13"/>
    <p:sldId id="265" r:id="rId14"/>
    <p:sldId id="291" r:id="rId15"/>
    <p:sldId id="256" r:id="rId16"/>
    <p:sldId id="292" r:id="rId17"/>
    <p:sldId id="266" r:id="rId18"/>
    <p:sldId id="258" r:id="rId19"/>
    <p:sldId id="288" r:id="rId20"/>
    <p:sldId id="276" r:id="rId21"/>
    <p:sldId id="277" r:id="rId22"/>
    <p:sldId id="275" r:id="rId23"/>
    <p:sldId id="273" r:id="rId24"/>
    <p:sldId id="282" r:id="rId25"/>
    <p:sldId id="279" r:id="rId26"/>
    <p:sldId id="287" r:id="rId27"/>
    <p:sldId id="280" r:id="rId28"/>
    <p:sldId id="283" r:id="rId29"/>
    <p:sldId id="286" r:id="rId30"/>
  </p:sldIdLst>
  <p:sldSz cx="18288000" cy="10287000"/>
  <p:notesSz cx="6858000" cy="9144000"/>
  <p:embeddedFontLst>
    <p:embeddedFont>
      <p:font typeface="Aileron Heavy" panose="020B0604020202020204" charset="0"/>
      <p:regular r:id="rId33"/>
    </p:embeddedFont>
    <p:embeddedFont>
      <p:font typeface="Aileron Regular" panose="020B0604020202020204" charset="0"/>
      <p:regular r:id="rId34"/>
    </p:embeddedFont>
    <p:embeddedFont>
      <p:font typeface="Arimo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Glacial Indifference" panose="020B0604020202020204" charset="0"/>
      <p:regular r:id="rId42"/>
    </p:embeddedFont>
    <p:embeddedFont>
      <p:font typeface="Maven Pro Bold" panose="020B0604020202020204" charset="0"/>
      <p:regular r:id="rId43"/>
    </p:embeddedFont>
    <p:embeddedFont>
      <p:font typeface="Montserrat Classic" panose="020B0604020202020204" charset="0"/>
      <p:regular r:id="rId44"/>
    </p:embeddedFont>
    <p:embeddedFont>
      <p:font typeface="Montserrat Classic Bold" panose="020B0604020202020204" charset="0"/>
      <p:regular r:id="rId45"/>
    </p:embeddedFont>
    <p:embeddedFont>
      <p:font typeface="Source Serif Pro" panose="020B0604020202020204" charset="0"/>
      <p:regular r:id="rId46"/>
    </p:embeddedFont>
    <p:embeddedFont>
      <p:font typeface="Source Serif Pro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ZKALLAH Shadi" initials="RS" lastIdx="1" clrIdx="0">
    <p:extLst>
      <p:ext uri="{19B8F6BF-5375-455C-9EA6-DF929625EA0E}">
        <p15:presenceInfo xmlns:p15="http://schemas.microsoft.com/office/powerpoint/2012/main" userId="RIZKALLAH Sha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BCA"/>
    <a:srgbClr val="F4252B"/>
    <a:srgbClr val="273755"/>
    <a:srgbClr val="F2F2F2"/>
    <a:srgbClr val="425E90"/>
    <a:srgbClr val="2C9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49121" autoAdjust="0"/>
  </p:normalViewPr>
  <p:slideViewPr>
    <p:cSldViewPr>
      <p:cViewPr varScale="1">
        <p:scale>
          <a:sx n="57" d="100"/>
          <a:sy n="57" d="100"/>
        </p:scale>
        <p:origin x="590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80651-BB32-4BB3-8007-9C42C6013148}" type="doc">
      <dgm:prSet loTypeId="urn:microsoft.com/office/officeart/2005/8/layout/cycle8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F3AB0B-A153-4A3E-B08F-9BF3CBD84F4A}">
      <dgm:prSet/>
      <dgm:spPr/>
      <dgm:t>
        <a:bodyPr/>
        <a:lstStyle/>
        <a:p>
          <a:r>
            <a:rPr lang="en-US" dirty="0"/>
            <a:t>Better management by being adaptive</a:t>
          </a:r>
        </a:p>
      </dgm:t>
    </dgm:pt>
    <dgm:pt modelId="{940FBC9F-61CD-49CB-89FA-04745DFB2093}" type="parTrans" cxnId="{B20D16DD-40FE-4D3C-8940-81BF4E561BC7}">
      <dgm:prSet/>
      <dgm:spPr/>
      <dgm:t>
        <a:bodyPr/>
        <a:lstStyle/>
        <a:p>
          <a:endParaRPr lang="en-US"/>
        </a:p>
      </dgm:t>
    </dgm:pt>
    <dgm:pt modelId="{27DC0282-EAC5-4650-98BB-051AA9DFF650}" type="sibTrans" cxnId="{B20D16DD-40FE-4D3C-8940-81BF4E561BC7}">
      <dgm:prSet/>
      <dgm:spPr/>
      <dgm:t>
        <a:bodyPr/>
        <a:lstStyle/>
        <a:p>
          <a:endParaRPr lang="en-US"/>
        </a:p>
      </dgm:t>
    </dgm:pt>
    <dgm:pt modelId="{312308B9-A227-42FB-94B4-ECC8FD783613}">
      <dgm:prSet/>
      <dgm:spPr/>
      <dgm:t>
        <a:bodyPr/>
        <a:lstStyle/>
        <a:p>
          <a:r>
            <a:rPr lang="en-US"/>
            <a:t>Self-organisation</a:t>
          </a:r>
        </a:p>
      </dgm:t>
    </dgm:pt>
    <dgm:pt modelId="{D6932B50-435A-4F65-A955-D263FFFF1662}" type="parTrans" cxnId="{F63E133D-95C6-4BE0-B296-FA74DAD1FAE5}">
      <dgm:prSet/>
      <dgm:spPr/>
      <dgm:t>
        <a:bodyPr/>
        <a:lstStyle/>
        <a:p>
          <a:endParaRPr lang="en-US"/>
        </a:p>
      </dgm:t>
    </dgm:pt>
    <dgm:pt modelId="{2155F142-EEA8-476A-9F72-EA54AC54BCAE}" type="sibTrans" cxnId="{F63E133D-95C6-4BE0-B296-FA74DAD1FAE5}">
      <dgm:prSet/>
      <dgm:spPr/>
      <dgm:t>
        <a:bodyPr/>
        <a:lstStyle/>
        <a:p>
          <a:endParaRPr lang="en-US"/>
        </a:p>
      </dgm:t>
    </dgm:pt>
    <dgm:pt modelId="{3666C6FE-2328-43FC-975E-D46B4C26E691}">
      <dgm:prSet/>
      <dgm:spPr/>
      <dgm:t>
        <a:bodyPr/>
        <a:lstStyle/>
        <a:p>
          <a:r>
            <a:rPr lang="en-US" dirty="0"/>
            <a:t>Incremental product delivery</a:t>
          </a:r>
        </a:p>
      </dgm:t>
    </dgm:pt>
    <dgm:pt modelId="{B0DBDB39-5E3E-4865-990A-4777F30AF437}" type="parTrans" cxnId="{7E5EB6F6-98A0-4530-AD5C-D094EE97E16B}">
      <dgm:prSet/>
      <dgm:spPr/>
      <dgm:t>
        <a:bodyPr/>
        <a:lstStyle/>
        <a:p>
          <a:endParaRPr lang="en-US"/>
        </a:p>
      </dgm:t>
    </dgm:pt>
    <dgm:pt modelId="{757C2DB6-085C-4294-9216-FF4771714C22}" type="sibTrans" cxnId="{7E5EB6F6-98A0-4530-AD5C-D094EE97E16B}">
      <dgm:prSet/>
      <dgm:spPr/>
      <dgm:t>
        <a:bodyPr/>
        <a:lstStyle/>
        <a:p>
          <a:endParaRPr lang="en-US"/>
        </a:p>
      </dgm:t>
    </dgm:pt>
    <dgm:pt modelId="{55A41779-0B7F-4E76-9832-9385758AADB8}">
      <dgm:prSet/>
      <dgm:spPr/>
      <dgm:t>
        <a:bodyPr/>
        <a:lstStyle/>
        <a:p>
          <a:r>
            <a:rPr lang="en-US" dirty="0"/>
            <a:t>Operating iteratively</a:t>
          </a:r>
        </a:p>
      </dgm:t>
    </dgm:pt>
    <dgm:pt modelId="{1292CE4D-5E51-463C-B3AB-B4D8E0C2B013}" type="parTrans" cxnId="{EB65170E-9C89-460A-9664-E879D63268E5}">
      <dgm:prSet/>
      <dgm:spPr/>
      <dgm:t>
        <a:bodyPr/>
        <a:lstStyle/>
        <a:p>
          <a:endParaRPr lang="en-US"/>
        </a:p>
      </dgm:t>
    </dgm:pt>
    <dgm:pt modelId="{7BC6A63F-A30B-453F-A16A-1DB724960BDF}" type="sibTrans" cxnId="{EB65170E-9C89-460A-9664-E879D63268E5}">
      <dgm:prSet/>
      <dgm:spPr/>
      <dgm:t>
        <a:bodyPr/>
        <a:lstStyle/>
        <a:p>
          <a:endParaRPr lang="en-US"/>
        </a:p>
      </dgm:t>
    </dgm:pt>
    <dgm:pt modelId="{A6833D3E-CC0A-43BB-BB70-D046DFEA6BE0}">
      <dgm:prSet/>
      <dgm:spPr/>
      <dgm:t>
        <a:bodyPr/>
        <a:lstStyle/>
        <a:p>
          <a:r>
            <a:rPr lang="en-US" dirty="0"/>
            <a:t>Rapid flexible response</a:t>
          </a:r>
        </a:p>
      </dgm:t>
    </dgm:pt>
    <dgm:pt modelId="{99339728-1DD0-4240-B48C-8E580AEBC939}" type="parTrans" cxnId="{D1EAFBC5-0C19-4FA3-B722-249CF5B95CC2}">
      <dgm:prSet/>
      <dgm:spPr/>
      <dgm:t>
        <a:bodyPr/>
        <a:lstStyle/>
        <a:p>
          <a:endParaRPr lang="en-US"/>
        </a:p>
      </dgm:t>
    </dgm:pt>
    <dgm:pt modelId="{09AFD11B-EF4F-4581-B62E-FD2A2469C485}" type="sibTrans" cxnId="{D1EAFBC5-0C19-4FA3-B722-249CF5B95CC2}">
      <dgm:prSet/>
      <dgm:spPr/>
      <dgm:t>
        <a:bodyPr/>
        <a:lstStyle/>
        <a:p>
          <a:endParaRPr lang="en-US"/>
        </a:p>
      </dgm:t>
    </dgm:pt>
    <dgm:pt modelId="{2CA9B638-8822-4DE8-9662-E0328FF875B3}">
      <dgm:prSet/>
      <dgm:spPr/>
      <dgm:t>
        <a:bodyPr/>
        <a:lstStyle/>
        <a:p>
          <a:r>
            <a:rPr lang="en-US" dirty="0" err="1"/>
            <a:t>Idenify</a:t>
          </a:r>
          <a:r>
            <a:rPr lang="en-US" dirty="0"/>
            <a:t> and accepting uncertainty</a:t>
          </a:r>
        </a:p>
      </dgm:t>
    </dgm:pt>
    <dgm:pt modelId="{08A7CD51-DF35-4446-A364-657C3E77F53A}" type="parTrans" cxnId="{1A165BA4-CEEF-4FB1-A151-FD98A6A09E89}">
      <dgm:prSet/>
      <dgm:spPr/>
      <dgm:t>
        <a:bodyPr/>
        <a:lstStyle/>
        <a:p>
          <a:endParaRPr lang="en-US"/>
        </a:p>
      </dgm:t>
    </dgm:pt>
    <dgm:pt modelId="{15C2D562-B889-4F50-BBB4-09F7D1A9A169}" type="sibTrans" cxnId="{1A165BA4-CEEF-4FB1-A151-FD98A6A09E89}">
      <dgm:prSet/>
      <dgm:spPr/>
      <dgm:t>
        <a:bodyPr/>
        <a:lstStyle/>
        <a:p>
          <a:endParaRPr lang="en-US"/>
        </a:p>
      </dgm:t>
    </dgm:pt>
    <dgm:pt modelId="{C852DF44-85FF-4A05-B5D8-FB4A6FC21050}" type="pres">
      <dgm:prSet presAssocID="{F1380651-BB32-4BB3-8007-9C42C6013148}" presName="compositeShape" presStyleCnt="0">
        <dgm:presLayoutVars>
          <dgm:chMax val="7"/>
          <dgm:dir/>
          <dgm:resizeHandles val="exact"/>
        </dgm:presLayoutVars>
      </dgm:prSet>
      <dgm:spPr/>
    </dgm:pt>
    <dgm:pt modelId="{F9C30EA1-92FA-471A-B2E9-B44F770C3A83}" type="pres">
      <dgm:prSet presAssocID="{F1380651-BB32-4BB3-8007-9C42C6013148}" presName="wedge1" presStyleLbl="node1" presStyleIdx="0" presStyleCnt="6"/>
      <dgm:spPr/>
    </dgm:pt>
    <dgm:pt modelId="{D2484CE7-7BC1-4F14-949B-D31195E6AFBF}" type="pres">
      <dgm:prSet presAssocID="{F1380651-BB32-4BB3-8007-9C42C6013148}" presName="dummy1a" presStyleCnt="0"/>
      <dgm:spPr/>
    </dgm:pt>
    <dgm:pt modelId="{3BB83EC2-C78E-4003-808A-95AFBF22EA40}" type="pres">
      <dgm:prSet presAssocID="{F1380651-BB32-4BB3-8007-9C42C6013148}" presName="dummy1b" presStyleCnt="0"/>
      <dgm:spPr/>
    </dgm:pt>
    <dgm:pt modelId="{AA439F73-D37E-4A49-BD64-5D4472E37C0D}" type="pres">
      <dgm:prSet presAssocID="{F1380651-BB32-4BB3-8007-9C42C601314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0314A88-0951-4A1E-9CAB-1E0A858E6AA0}" type="pres">
      <dgm:prSet presAssocID="{F1380651-BB32-4BB3-8007-9C42C6013148}" presName="wedge2" presStyleLbl="node1" presStyleIdx="1" presStyleCnt="6"/>
      <dgm:spPr/>
    </dgm:pt>
    <dgm:pt modelId="{85918DD4-AC3D-4C66-B943-0D16B5D8BDF9}" type="pres">
      <dgm:prSet presAssocID="{F1380651-BB32-4BB3-8007-9C42C6013148}" presName="dummy2a" presStyleCnt="0"/>
      <dgm:spPr/>
    </dgm:pt>
    <dgm:pt modelId="{85F83754-E986-448C-9A7D-5E36BA937ED3}" type="pres">
      <dgm:prSet presAssocID="{F1380651-BB32-4BB3-8007-9C42C6013148}" presName="dummy2b" presStyleCnt="0"/>
      <dgm:spPr/>
    </dgm:pt>
    <dgm:pt modelId="{8CEB4489-C07B-4ACB-84B5-C054F516C036}" type="pres">
      <dgm:prSet presAssocID="{F1380651-BB32-4BB3-8007-9C42C601314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FA17F6-6C68-46B4-9DD1-2C506A968731}" type="pres">
      <dgm:prSet presAssocID="{F1380651-BB32-4BB3-8007-9C42C6013148}" presName="wedge3" presStyleLbl="node1" presStyleIdx="2" presStyleCnt="6"/>
      <dgm:spPr/>
    </dgm:pt>
    <dgm:pt modelId="{A6362A64-7772-4870-B1AA-C3C5EE127F0D}" type="pres">
      <dgm:prSet presAssocID="{F1380651-BB32-4BB3-8007-9C42C6013148}" presName="dummy3a" presStyleCnt="0"/>
      <dgm:spPr/>
    </dgm:pt>
    <dgm:pt modelId="{11F66346-7000-44A2-B508-D0C649C5230F}" type="pres">
      <dgm:prSet presAssocID="{F1380651-BB32-4BB3-8007-9C42C6013148}" presName="dummy3b" presStyleCnt="0"/>
      <dgm:spPr/>
    </dgm:pt>
    <dgm:pt modelId="{E7A8E93F-F1A6-4F51-A41C-DE607667DA31}" type="pres">
      <dgm:prSet presAssocID="{F1380651-BB32-4BB3-8007-9C42C601314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64DC03F-ABB2-4DA3-A005-A503B3ED4A99}" type="pres">
      <dgm:prSet presAssocID="{F1380651-BB32-4BB3-8007-9C42C6013148}" presName="wedge4" presStyleLbl="node1" presStyleIdx="3" presStyleCnt="6"/>
      <dgm:spPr/>
    </dgm:pt>
    <dgm:pt modelId="{734D534D-6AA0-47DF-AAFB-9DB440B09F71}" type="pres">
      <dgm:prSet presAssocID="{F1380651-BB32-4BB3-8007-9C42C6013148}" presName="dummy4a" presStyleCnt="0"/>
      <dgm:spPr/>
    </dgm:pt>
    <dgm:pt modelId="{97452397-EB55-4995-9A97-798B1BB556CF}" type="pres">
      <dgm:prSet presAssocID="{F1380651-BB32-4BB3-8007-9C42C6013148}" presName="dummy4b" presStyleCnt="0"/>
      <dgm:spPr/>
    </dgm:pt>
    <dgm:pt modelId="{D101D1A6-6EAA-42B0-9318-554F45A881A5}" type="pres">
      <dgm:prSet presAssocID="{F1380651-BB32-4BB3-8007-9C42C601314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8770017-5DA0-48B6-8685-B8982E0C830F}" type="pres">
      <dgm:prSet presAssocID="{F1380651-BB32-4BB3-8007-9C42C6013148}" presName="wedge5" presStyleLbl="node1" presStyleIdx="4" presStyleCnt="6"/>
      <dgm:spPr/>
    </dgm:pt>
    <dgm:pt modelId="{95456BCA-6C51-4309-9A5E-6C64F6E7FA79}" type="pres">
      <dgm:prSet presAssocID="{F1380651-BB32-4BB3-8007-9C42C6013148}" presName="dummy5a" presStyleCnt="0"/>
      <dgm:spPr/>
    </dgm:pt>
    <dgm:pt modelId="{6B872403-E6CE-4455-817D-8C502EFAD2CD}" type="pres">
      <dgm:prSet presAssocID="{F1380651-BB32-4BB3-8007-9C42C6013148}" presName="dummy5b" presStyleCnt="0"/>
      <dgm:spPr/>
    </dgm:pt>
    <dgm:pt modelId="{747AB74D-484C-484D-AA8B-8F390B3A59C5}" type="pres">
      <dgm:prSet presAssocID="{F1380651-BB32-4BB3-8007-9C42C601314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B92B94E-DD9B-4EAA-9A74-88B896002646}" type="pres">
      <dgm:prSet presAssocID="{F1380651-BB32-4BB3-8007-9C42C6013148}" presName="wedge6" presStyleLbl="node1" presStyleIdx="5" presStyleCnt="6"/>
      <dgm:spPr/>
    </dgm:pt>
    <dgm:pt modelId="{6A29C1D5-3C8A-48F7-99CB-E688929929BD}" type="pres">
      <dgm:prSet presAssocID="{F1380651-BB32-4BB3-8007-9C42C6013148}" presName="dummy6a" presStyleCnt="0"/>
      <dgm:spPr/>
    </dgm:pt>
    <dgm:pt modelId="{E730A3BF-9DD3-43F5-96AF-0CAD4F622B55}" type="pres">
      <dgm:prSet presAssocID="{F1380651-BB32-4BB3-8007-9C42C6013148}" presName="dummy6b" presStyleCnt="0"/>
      <dgm:spPr/>
    </dgm:pt>
    <dgm:pt modelId="{6D4DEF86-DF65-4861-BE5A-0A23DE13D5C9}" type="pres">
      <dgm:prSet presAssocID="{F1380651-BB32-4BB3-8007-9C42C601314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409610AD-53FB-42C1-A95B-0A0F030E013E}" type="pres">
      <dgm:prSet presAssocID="{27DC0282-EAC5-4650-98BB-051AA9DFF650}" presName="arrowWedge1" presStyleLbl="fgSibTrans2D1" presStyleIdx="0" presStyleCnt="6"/>
      <dgm:spPr/>
    </dgm:pt>
    <dgm:pt modelId="{D54CA817-D0F9-492D-9541-1500828B52B8}" type="pres">
      <dgm:prSet presAssocID="{2155F142-EEA8-476A-9F72-EA54AC54BCAE}" presName="arrowWedge2" presStyleLbl="fgSibTrans2D1" presStyleIdx="1" presStyleCnt="6"/>
      <dgm:spPr/>
    </dgm:pt>
    <dgm:pt modelId="{0D2876B1-7B0B-4076-B688-3C0C195A739D}" type="pres">
      <dgm:prSet presAssocID="{757C2DB6-085C-4294-9216-FF4771714C22}" presName="arrowWedge3" presStyleLbl="fgSibTrans2D1" presStyleIdx="2" presStyleCnt="6"/>
      <dgm:spPr/>
    </dgm:pt>
    <dgm:pt modelId="{66E4779A-B39E-4AD3-9074-D9B8973BFB34}" type="pres">
      <dgm:prSet presAssocID="{7BC6A63F-A30B-453F-A16A-1DB724960BDF}" presName="arrowWedge4" presStyleLbl="fgSibTrans2D1" presStyleIdx="3" presStyleCnt="6"/>
      <dgm:spPr/>
    </dgm:pt>
    <dgm:pt modelId="{53C33F25-D32E-4FC5-9372-3C30962AC14C}" type="pres">
      <dgm:prSet presAssocID="{09AFD11B-EF4F-4581-B62E-FD2A2469C485}" presName="arrowWedge5" presStyleLbl="fgSibTrans2D1" presStyleIdx="4" presStyleCnt="6"/>
      <dgm:spPr/>
    </dgm:pt>
    <dgm:pt modelId="{38FBB310-2AA6-4A43-9A0E-0DE163B297F4}" type="pres">
      <dgm:prSet presAssocID="{15C2D562-B889-4F50-BBB4-09F7D1A9A169}" presName="arrowWedge6" presStyleLbl="fgSibTrans2D1" presStyleIdx="5" presStyleCnt="6"/>
      <dgm:spPr/>
    </dgm:pt>
  </dgm:ptLst>
  <dgm:cxnLst>
    <dgm:cxn modelId="{EB65170E-9C89-460A-9664-E879D63268E5}" srcId="{F1380651-BB32-4BB3-8007-9C42C6013148}" destId="{55A41779-0B7F-4E76-9832-9385758AADB8}" srcOrd="3" destOrd="0" parTransId="{1292CE4D-5E51-463C-B3AB-B4D8E0C2B013}" sibTransId="{7BC6A63F-A30B-453F-A16A-1DB724960BDF}"/>
    <dgm:cxn modelId="{0A596B24-58E0-4766-88BF-CC113B79363F}" type="presOf" srcId="{41F3AB0B-A153-4A3E-B08F-9BF3CBD84F4A}" destId="{F9C30EA1-92FA-471A-B2E9-B44F770C3A83}" srcOrd="0" destOrd="0" presId="urn:microsoft.com/office/officeart/2005/8/layout/cycle8"/>
    <dgm:cxn modelId="{3494572B-4870-498C-A809-3C5053804EF5}" type="presOf" srcId="{2CA9B638-8822-4DE8-9662-E0328FF875B3}" destId="{6D4DEF86-DF65-4861-BE5A-0A23DE13D5C9}" srcOrd="1" destOrd="0" presId="urn:microsoft.com/office/officeart/2005/8/layout/cycle8"/>
    <dgm:cxn modelId="{C7E3472C-3E41-46D4-B36D-12AFE7B9BB9C}" type="presOf" srcId="{312308B9-A227-42FB-94B4-ECC8FD783613}" destId="{20314A88-0951-4A1E-9CAB-1E0A858E6AA0}" srcOrd="0" destOrd="0" presId="urn:microsoft.com/office/officeart/2005/8/layout/cycle8"/>
    <dgm:cxn modelId="{F63E133D-95C6-4BE0-B296-FA74DAD1FAE5}" srcId="{F1380651-BB32-4BB3-8007-9C42C6013148}" destId="{312308B9-A227-42FB-94B4-ECC8FD783613}" srcOrd="1" destOrd="0" parTransId="{D6932B50-435A-4F65-A955-D263FFFF1662}" sibTransId="{2155F142-EEA8-476A-9F72-EA54AC54BCAE}"/>
    <dgm:cxn modelId="{5CA52B58-1F79-445D-8EAA-C6E7CE3F7CE0}" type="presOf" srcId="{41F3AB0B-A153-4A3E-B08F-9BF3CBD84F4A}" destId="{AA439F73-D37E-4A49-BD64-5D4472E37C0D}" srcOrd="1" destOrd="0" presId="urn:microsoft.com/office/officeart/2005/8/layout/cycle8"/>
    <dgm:cxn modelId="{CF86EE90-B8E4-4B67-AB45-5CDE7E1AEBD9}" type="presOf" srcId="{312308B9-A227-42FB-94B4-ECC8FD783613}" destId="{8CEB4489-C07B-4ACB-84B5-C054F516C036}" srcOrd="1" destOrd="0" presId="urn:microsoft.com/office/officeart/2005/8/layout/cycle8"/>
    <dgm:cxn modelId="{3EAE989B-E4DA-4CB1-94B4-91494E18D151}" type="presOf" srcId="{F1380651-BB32-4BB3-8007-9C42C6013148}" destId="{C852DF44-85FF-4A05-B5D8-FB4A6FC21050}" srcOrd="0" destOrd="0" presId="urn:microsoft.com/office/officeart/2005/8/layout/cycle8"/>
    <dgm:cxn modelId="{1A165BA4-CEEF-4FB1-A151-FD98A6A09E89}" srcId="{F1380651-BB32-4BB3-8007-9C42C6013148}" destId="{2CA9B638-8822-4DE8-9662-E0328FF875B3}" srcOrd="5" destOrd="0" parTransId="{08A7CD51-DF35-4446-A364-657C3E77F53A}" sibTransId="{15C2D562-B889-4F50-BBB4-09F7D1A9A169}"/>
    <dgm:cxn modelId="{F85298AA-2ED5-4544-8294-D3FEA2FF6C0F}" type="presOf" srcId="{3666C6FE-2328-43FC-975E-D46B4C26E691}" destId="{ACFA17F6-6C68-46B4-9DD1-2C506A968731}" srcOrd="0" destOrd="0" presId="urn:microsoft.com/office/officeart/2005/8/layout/cycle8"/>
    <dgm:cxn modelId="{3AF678AC-B111-40C4-A76B-0B4F123AB3BF}" type="presOf" srcId="{2CA9B638-8822-4DE8-9662-E0328FF875B3}" destId="{BB92B94E-DD9B-4EAA-9A74-88B896002646}" srcOrd="0" destOrd="0" presId="urn:microsoft.com/office/officeart/2005/8/layout/cycle8"/>
    <dgm:cxn modelId="{98A1F7AC-927F-4629-A806-D7CE252895B2}" type="presOf" srcId="{A6833D3E-CC0A-43BB-BB70-D046DFEA6BE0}" destId="{D8770017-5DA0-48B6-8685-B8982E0C830F}" srcOrd="0" destOrd="0" presId="urn:microsoft.com/office/officeart/2005/8/layout/cycle8"/>
    <dgm:cxn modelId="{B68C94BD-E6F1-4AEC-8D34-3DEB82BF0929}" type="presOf" srcId="{55A41779-0B7F-4E76-9832-9385758AADB8}" destId="{F64DC03F-ABB2-4DA3-A005-A503B3ED4A99}" srcOrd="0" destOrd="0" presId="urn:microsoft.com/office/officeart/2005/8/layout/cycle8"/>
    <dgm:cxn modelId="{D1EAFBC5-0C19-4FA3-B722-249CF5B95CC2}" srcId="{F1380651-BB32-4BB3-8007-9C42C6013148}" destId="{A6833D3E-CC0A-43BB-BB70-D046DFEA6BE0}" srcOrd="4" destOrd="0" parTransId="{99339728-1DD0-4240-B48C-8E580AEBC939}" sibTransId="{09AFD11B-EF4F-4581-B62E-FD2A2469C485}"/>
    <dgm:cxn modelId="{C9F06DDC-17C4-4C3D-A741-E99FAA9393E7}" type="presOf" srcId="{55A41779-0B7F-4E76-9832-9385758AADB8}" destId="{D101D1A6-6EAA-42B0-9318-554F45A881A5}" srcOrd="1" destOrd="0" presId="urn:microsoft.com/office/officeart/2005/8/layout/cycle8"/>
    <dgm:cxn modelId="{B20D16DD-40FE-4D3C-8940-81BF4E561BC7}" srcId="{F1380651-BB32-4BB3-8007-9C42C6013148}" destId="{41F3AB0B-A153-4A3E-B08F-9BF3CBD84F4A}" srcOrd="0" destOrd="0" parTransId="{940FBC9F-61CD-49CB-89FA-04745DFB2093}" sibTransId="{27DC0282-EAC5-4650-98BB-051AA9DFF650}"/>
    <dgm:cxn modelId="{18D557DE-6B55-4C14-8540-8D2D954BB3DE}" type="presOf" srcId="{A6833D3E-CC0A-43BB-BB70-D046DFEA6BE0}" destId="{747AB74D-484C-484D-AA8B-8F390B3A59C5}" srcOrd="1" destOrd="0" presId="urn:microsoft.com/office/officeart/2005/8/layout/cycle8"/>
    <dgm:cxn modelId="{891064EC-5377-4666-8501-54D043C9EDC6}" type="presOf" srcId="{3666C6FE-2328-43FC-975E-D46B4C26E691}" destId="{E7A8E93F-F1A6-4F51-A41C-DE607667DA31}" srcOrd="1" destOrd="0" presId="urn:microsoft.com/office/officeart/2005/8/layout/cycle8"/>
    <dgm:cxn modelId="{7E5EB6F6-98A0-4530-AD5C-D094EE97E16B}" srcId="{F1380651-BB32-4BB3-8007-9C42C6013148}" destId="{3666C6FE-2328-43FC-975E-D46B4C26E691}" srcOrd="2" destOrd="0" parTransId="{B0DBDB39-5E3E-4865-990A-4777F30AF437}" sibTransId="{757C2DB6-085C-4294-9216-FF4771714C22}"/>
    <dgm:cxn modelId="{23B4058B-3B4F-4CB3-A83E-92A4777A1949}" type="presParOf" srcId="{C852DF44-85FF-4A05-B5D8-FB4A6FC21050}" destId="{F9C30EA1-92FA-471A-B2E9-B44F770C3A83}" srcOrd="0" destOrd="0" presId="urn:microsoft.com/office/officeart/2005/8/layout/cycle8"/>
    <dgm:cxn modelId="{6FEFA7E0-255C-4355-9093-AAA264C2FC1D}" type="presParOf" srcId="{C852DF44-85FF-4A05-B5D8-FB4A6FC21050}" destId="{D2484CE7-7BC1-4F14-949B-D31195E6AFBF}" srcOrd="1" destOrd="0" presId="urn:microsoft.com/office/officeart/2005/8/layout/cycle8"/>
    <dgm:cxn modelId="{194F9AB7-432A-4818-95B3-C1E6F1E0618D}" type="presParOf" srcId="{C852DF44-85FF-4A05-B5D8-FB4A6FC21050}" destId="{3BB83EC2-C78E-4003-808A-95AFBF22EA40}" srcOrd="2" destOrd="0" presId="urn:microsoft.com/office/officeart/2005/8/layout/cycle8"/>
    <dgm:cxn modelId="{701F6AEE-8DAE-4783-AE9B-5BEA6622941B}" type="presParOf" srcId="{C852DF44-85FF-4A05-B5D8-FB4A6FC21050}" destId="{AA439F73-D37E-4A49-BD64-5D4472E37C0D}" srcOrd="3" destOrd="0" presId="urn:microsoft.com/office/officeart/2005/8/layout/cycle8"/>
    <dgm:cxn modelId="{DE3F8F0B-A0C6-4D30-815C-589DF5D70131}" type="presParOf" srcId="{C852DF44-85FF-4A05-B5D8-FB4A6FC21050}" destId="{20314A88-0951-4A1E-9CAB-1E0A858E6AA0}" srcOrd="4" destOrd="0" presId="urn:microsoft.com/office/officeart/2005/8/layout/cycle8"/>
    <dgm:cxn modelId="{9E93D18C-469C-4A69-A8D9-797FD599F202}" type="presParOf" srcId="{C852DF44-85FF-4A05-B5D8-FB4A6FC21050}" destId="{85918DD4-AC3D-4C66-B943-0D16B5D8BDF9}" srcOrd="5" destOrd="0" presId="urn:microsoft.com/office/officeart/2005/8/layout/cycle8"/>
    <dgm:cxn modelId="{AA206DE1-2E27-4566-898D-AFC58A731998}" type="presParOf" srcId="{C852DF44-85FF-4A05-B5D8-FB4A6FC21050}" destId="{85F83754-E986-448C-9A7D-5E36BA937ED3}" srcOrd="6" destOrd="0" presId="urn:microsoft.com/office/officeart/2005/8/layout/cycle8"/>
    <dgm:cxn modelId="{F0E394E8-EE89-41A8-8364-21CBC9A2F6CA}" type="presParOf" srcId="{C852DF44-85FF-4A05-B5D8-FB4A6FC21050}" destId="{8CEB4489-C07B-4ACB-84B5-C054F516C036}" srcOrd="7" destOrd="0" presId="urn:microsoft.com/office/officeart/2005/8/layout/cycle8"/>
    <dgm:cxn modelId="{6C12E8EE-837D-4B3E-9B2E-4457DD3A16FB}" type="presParOf" srcId="{C852DF44-85FF-4A05-B5D8-FB4A6FC21050}" destId="{ACFA17F6-6C68-46B4-9DD1-2C506A968731}" srcOrd="8" destOrd="0" presId="urn:microsoft.com/office/officeart/2005/8/layout/cycle8"/>
    <dgm:cxn modelId="{BBFBCF49-633D-43B7-AD9F-31D832363F7A}" type="presParOf" srcId="{C852DF44-85FF-4A05-B5D8-FB4A6FC21050}" destId="{A6362A64-7772-4870-B1AA-C3C5EE127F0D}" srcOrd="9" destOrd="0" presId="urn:microsoft.com/office/officeart/2005/8/layout/cycle8"/>
    <dgm:cxn modelId="{1FADE6E6-5036-436C-BC51-E889505DC377}" type="presParOf" srcId="{C852DF44-85FF-4A05-B5D8-FB4A6FC21050}" destId="{11F66346-7000-44A2-B508-D0C649C5230F}" srcOrd="10" destOrd="0" presId="urn:microsoft.com/office/officeart/2005/8/layout/cycle8"/>
    <dgm:cxn modelId="{B278CAF4-5B4B-4B3B-8D2D-104BF728D7FA}" type="presParOf" srcId="{C852DF44-85FF-4A05-B5D8-FB4A6FC21050}" destId="{E7A8E93F-F1A6-4F51-A41C-DE607667DA31}" srcOrd="11" destOrd="0" presId="urn:microsoft.com/office/officeart/2005/8/layout/cycle8"/>
    <dgm:cxn modelId="{07E72C3E-4790-4AFA-95B1-336CA8FEEB17}" type="presParOf" srcId="{C852DF44-85FF-4A05-B5D8-FB4A6FC21050}" destId="{F64DC03F-ABB2-4DA3-A005-A503B3ED4A99}" srcOrd="12" destOrd="0" presId="urn:microsoft.com/office/officeart/2005/8/layout/cycle8"/>
    <dgm:cxn modelId="{AC89B22A-0BD9-4E48-98AB-24D1E0F99047}" type="presParOf" srcId="{C852DF44-85FF-4A05-B5D8-FB4A6FC21050}" destId="{734D534D-6AA0-47DF-AAFB-9DB440B09F71}" srcOrd="13" destOrd="0" presId="urn:microsoft.com/office/officeart/2005/8/layout/cycle8"/>
    <dgm:cxn modelId="{266B8566-DFE9-49EA-AB97-5A83F757521E}" type="presParOf" srcId="{C852DF44-85FF-4A05-B5D8-FB4A6FC21050}" destId="{97452397-EB55-4995-9A97-798B1BB556CF}" srcOrd="14" destOrd="0" presId="urn:microsoft.com/office/officeart/2005/8/layout/cycle8"/>
    <dgm:cxn modelId="{3B6303F2-CE4F-4CF3-A229-5306EBE70AA0}" type="presParOf" srcId="{C852DF44-85FF-4A05-B5D8-FB4A6FC21050}" destId="{D101D1A6-6EAA-42B0-9318-554F45A881A5}" srcOrd="15" destOrd="0" presId="urn:microsoft.com/office/officeart/2005/8/layout/cycle8"/>
    <dgm:cxn modelId="{4FAFE28F-D103-4C13-9027-EFEF2D97C832}" type="presParOf" srcId="{C852DF44-85FF-4A05-B5D8-FB4A6FC21050}" destId="{D8770017-5DA0-48B6-8685-B8982E0C830F}" srcOrd="16" destOrd="0" presId="urn:microsoft.com/office/officeart/2005/8/layout/cycle8"/>
    <dgm:cxn modelId="{543E9C15-4823-4C76-8665-12B71A84E2A1}" type="presParOf" srcId="{C852DF44-85FF-4A05-B5D8-FB4A6FC21050}" destId="{95456BCA-6C51-4309-9A5E-6C64F6E7FA79}" srcOrd="17" destOrd="0" presId="urn:microsoft.com/office/officeart/2005/8/layout/cycle8"/>
    <dgm:cxn modelId="{19E61CC9-527A-4640-B75A-05A60D018FEB}" type="presParOf" srcId="{C852DF44-85FF-4A05-B5D8-FB4A6FC21050}" destId="{6B872403-E6CE-4455-817D-8C502EFAD2CD}" srcOrd="18" destOrd="0" presId="urn:microsoft.com/office/officeart/2005/8/layout/cycle8"/>
    <dgm:cxn modelId="{6FBBA9BA-C8A2-4B8D-B679-7343E3B5F917}" type="presParOf" srcId="{C852DF44-85FF-4A05-B5D8-FB4A6FC21050}" destId="{747AB74D-484C-484D-AA8B-8F390B3A59C5}" srcOrd="19" destOrd="0" presId="urn:microsoft.com/office/officeart/2005/8/layout/cycle8"/>
    <dgm:cxn modelId="{FC89CEA6-4D5A-48FF-B2B4-A80E1C319519}" type="presParOf" srcId="{C852DF44-85FF-4A05-B5D8-FB4A6FC21050}" destId="{BB92B94E-DD9B-4EAA-9A74-88B896002646}" srcOrd="20" destOrd="0" presId="urn:microsoft.com/office/officeart/2005/8/layout/cycle8"/>
    <dgm:cxn modelId="{693A84D3-5A29-4A5B-8765-8D020CD2749D}" type="presParOf" srcId="{C852DF44-85FF-4A05-B5D8-FB4A6FC21050}" destId="{6A29C1D5-3C8A-48F7-99CB-E688929929BD}" srcOrd="21" destOrd="0" presId="urn:microsoft.com/office/officeart/2005/8/layout/cycle8"/>
    <dgm:cxn modelId="{D6122A4E-978C-4883-89D1-8E61079BE2B2}" type="presParOf" srcId="{C852DF44-85FF-4A05-B5D8-FB4A6FC21050}" destId="{E730A3BF-9DD3-43F5-96AF-0CAD4F622B55}" srcOrd="22" destOrd="0" presId="urn:microsoft.com/office/officeart/2005/8/layout/cycle8"/>
    <dgm:cxn modelId="{DF865390-4373-44A4-953A-E250AC14444E}" type="presParOf" srcId="{C852DF44-85FF-4A05-B5D8-FB4A6FC21050}" destId="{6D4DEF86-DF65-4861-BE5A-0A23DE13D5C9}" srcOrd="23" destOrd="0" presId="urn:microsoft.com/office/officeart/2005/8/layout/cycle8"/>
    <dgm:cxn modelId="{F8F221FB-7016-43EF-A5B9-A87929C53032}" type="presParOf" srcId="{C852DF44-85FF-4A05-B5D8-FB4A6FC21050}" destId="{409610AD-53FB-42C1-A95B-0A0F030E013E}" srcOrd="24" destOrd="0" presId="urn:microsoft.com/office/officeart/2005/8/layout/cycle8"/>
    <dgm:cxn modelId="{A8A24A02-3C14-4132-90D6-DD76FD37F337}" type="presParOf" srcId="{C852DF44-85FF-4A05-B5D8-FB4A6FC21050}" destId="{D54CA817-D0F9-492D-9541-1500828B52B8}" srcOrd="25" destOrd="0" presId="urn:microsoft.com/office/officeart/2005/8/layout/cycle8"/>
    <dgm:cxn modelId="{0FD73378-B92F-4AE3-9FE2-3CD9D75A78D6}" type="presParOf" srcId="{C852DF44-85FF-4A05-B5D8-FB4A6FC21050}" destId="{0D2876B1-7B0B-4076-B688-3C0C195A739D}" srcOrd="26" destOrd="0" presId="urn:microsoft.com/office/officeart/2005/8/layout/cycle8"/>
    <dgm:cxn modelId="{D3FB7D9C-C037-4F40-8005-D5517C5113AD}" type="presParOf" srcId="{C852DF44-85FF-4A05-B5D8-FB4A6FC21050}" destId="{66E4779A-B39E-4AD3-9074-D9B8973BFB34}" srcOrd="27" destOrd="0" presId="urn:microsoft.com/office/officeart/2005/8/layout/cycle8"/>
    <dgm:cxn modelId="{4E438F7F-1A8E-4592-8A10-AB3652CFD904}" type="presParOf" srcId="{C852DF44-85FF-4A05-B5D8-FB4A6FC21050}" destId="{53C33F25-D32E-4FC5-9372-3C30962AC14C}" srcOrd="28" destOrd="0" presId="urn:microsoft.com/office/officeart/2005/8/layout/cycle8"/>
    <dgm:cxn modelId="{6C4F0511-5CFB-499D-B7F8-1DD632DFA417}" type="presParOf" srcId="{C852DF44-85FF-4A05-B5D8-FB4A6FC21050}" destId="{38FBB310-2AA6-4A43-9A0E-0DE163B297F4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30EA1-92FA-471A-B2E9-B44F770C3A83}">
      <dsp:nvSpPr>
        <dsp:cNvPr id="0" name=""/>
        <dsp:cNvSpPr/>
      </dsp:nvSpPr>
      <dsp:spPr>
        <a:xfrm>
          <a:off x="5977265" y="524300"/>
          <a:ext cx="7265275" cy="7265275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Better management by being adaptive</a:t>
          </a:r>
        </a:p>
      </dsp:txBody>
      <dsp:txXfrm>
        <a:off x="9782886" y="1452353"/>
        <a:ext cx="1902810" cy="1470353"/>
      </dsp:txXfrm>
    </dsp:sp>
    <dsp:sp modelId="{20314A88-0951-4A1E-9CAB-1E0A858E6AA0}">
      <dsp:nvSpPr>
        <dsp:cNvPr id="0" name=""/>
        <dsp:cNvSpPr/>
      </dsp:nvSpPr>
      <dsp:spPr>
        <a:xfrm>
          <a:off x="6063757" y="673931"/>
          <a:ext cx="7265275" cy="7265275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Self-organisation</a:t>
          </a:r>
        </a:p>
      </dsp:txBody>
      <dsp:txXfrm>
        <a:off x="10993765" y="3614637"/>
        <a:ext cx="1989301" cy="1427107"/>
      </dsp:txXfrm>
    </dsp:sp>
    <dsp:sp modelId="{ACFA17F6-6C68-46B4-9DD1-2C506A968731}">
      <dsp:nvSpPr>
        <dsp:cNvPr id="0" name=""/>
        <dsp:cNvSpPr/>
      </dsp:nvSpPr>
      <dsp:spPr>
        <a:xfrm>
          <a:off x="5977265" y="823561"/>
          <a:ext cx="7265275" cy="7265275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Incremental product delivery</a:t>
          </a:r>
        </a:p>
      </dsp:txBody>
      <dsp:txXfrm>
        <a:off x="9782886" y="5733676"/>
        <a:ext cx="1902810" cy="1470353"/>
      </dsp:txXfrm>
    </dsp:sp>
    <dsp:sp modelId="{F64DC03F-ABB2-4DA3-A005-A503B3ED4A99}">
      <dsp:nvSpPr>
        <dsp:cNvPr id="0" name=""/>
        <dsp:cNvSpPr/>
      </dsp:nvSpPr>
      <dsp:spPr>
        <a:xfrm>
          <a:off x="5804283" y="823561"/>
          <a:ext cx="7265275" cy="7265275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Operating iteratively</a:t>
          </a:r>
        </a:p>
      </dsp:txBody>
      <dsp:txXfrm>
        <a:off x="7361127" y="5733676"/>
        <a:ext cx="1902810" cy="1470353"/>
      </dsp:txXfrm>
    </dsp:sp>
    <dsp:sp modelId="{D8770017-5DA0-48B6-8685-B8982E0C830F}">
      <dsp:nvSpPr>
        <dsp:cNvPr id="0" name=""/>
        <dsp:cNvSpPr/>
      </dsp:nvSpPr>
      <dsp:spPr>
        <a:xfrm>
          <a:off x="5717791" y="673931"/>
          <a:ext cx="7265275" cy="7265275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Rapid flexible response</a:t>
          </a:r>
        </a:p>
      </dsp:txBody>
      <dsp:txXfrm>
        <a:off x="6063757" y="3614637"/>
        <a:ext cx="1989301" cy="1427107"/>
      </dsp:txXfrm>
    </dsp:sp>
    <dsp:sp modelId="{BB92B94E-DD9B-4EAA-9A74-88B896002646}">
      <dsp:nvSpPr>
        <dsp:cNvPr id="0" name=""/>
        <dsp:cNvSpPr/>
      </dsp:nvSpPr>
      <dsp:spPr>
        <a:xfrm>
          <a:off x="5804283" y="524300"/>
          <a:ext cx="7265275" cy="7265275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Idenify</a:t>
          </a:r>
          <a:r>
            <a:rPr lang="en-US" sz="2500" kern="1200" dirty="0"/>
            <a:t> and accepting uncertainty</a:t>
          </a:r>
        </a:p>
      </dsp:txBody>
      <dsp:txXfrm>
        <a:off x="7361127" y="1452353"/>
        <a:ext cx="1902810" cy="1470353"/>
      </dsp:txXfrm>
    </dsp:sp>
    <dsp:sp modelId="{409610AD-53FB-42C1-A95B-0A0F030E013E}">
      <dsp:nvSpPr>
        <dsp:cNvPr id="0" name=""/>
        <dsp:cNvSpPr/>
      </dsp:nvSpPr>
      <dsp:spPr>
        <a:xfrm>
          <a:off x="5527245" y="74545"/>
          <a:ext cx="8164786" cy="8164786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4CA817-D0F9-492D-9541-1500828B52B8}">
      <dsp:nvSpPr>
        <dsp:cNvPr id="0" name=""/>
        <dsp:cNvSpPr/>
      </dsp:nvSpPr>
      <dsp:spPr>
        <a:xfrm>
          <a:off x="5613736" y="224175"/>
          <a:ext cx="8164786" cy="8164786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2876B1-7B0B-4076-B688-3C0C195A739D}">
      <dsp:nvSpPr>
        <dsp:cNvPr id="0" name=""/>
        <dsp:cNvSpPr/>
      </dsp:nvSpPr>
      <dsp:spPr>
        <a:xfrm>
          <a:off x="5527245" y="373805"/>
          <a:ext cx="8164786" cy="8164786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E4779A-B39E-4AD3-9074-D9B8973BFB34}">
      <dsp:nvSpPr>
        <dsp:cNvPr id="0" name=""/>
        <dsp:cNvSpPr/>
      </dsp:nvSpPr>
      <dsp:spPr>
        <a:xfrm>
          <a:off x="5354793" y="373805"/>
          <a:ext cx="8164786" cy="8164786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C33F25-D32E-4FC5-9372-3C30962AC14C}">
      <dsp:nvSpPr>
        <dsp:cNvPr id="0" name=""/>
        <dsp:cNvSpPr/>
      </dsp:nvSpPr>
      <dsp:spPr>
        <a:xfrm>
          <a:off x="5268301" y="224175"/>
          <a:ext cx="8164786" cy="8164786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FBB310-2AA6-4A43-9A0E-0DE163B297F4}">
      <dsp:nvSpPr>
        <dsp:cNvPr id="0" name=""/>
        <dsp:cNvSpPr/>
      </dsp:nvSpPr>
      <dsp:spPr>
        <a:xfrm>
          <a:off x="5354793" y="74545"/>
          <a:ext cx="8164786" cy="8164786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DE737C-1EF2-4A46-B795-6CF92F8E84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15146-4CF3-419B-9545-3ADD95AEF9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94DBB-4623-4214-B4EC-63D9A623E2B8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80F4E-2F21-4AFF-894E-AC73BD5064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D825C-DF1D-428B-8F94-4D919637D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A57F6-33A8-4C91-8C91-49766FF56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1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2E478-3F55-4685-8E01-7ED876EC818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6E9F-7C5E-45C3-89EA-76B2FC4EB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4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12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43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73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2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5D26-E324-4E48-8407-7EF880D0D1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0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5A16E-2323-4DA3-A58D-CCFE8D2C30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5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9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3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65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9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93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6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https://youtu.be/jwVu8urt81Q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8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3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9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15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86E9F-7C5E-45C3-89EA-76B2FC4EB6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B34B-428C-41B1-9926-C15A9E215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79DB4-B09C-4683-B8E8-D0E9FAA41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58D1A-1DD0-4A6B-8F60-BA59D9FF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92AAB-8944-4633-B1F5-6E65DED5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3A92F-DEA0-4B81-B23F-FD44241D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1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8CCA-0F9A-43B5-B349-AAC99C17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AF69-87E4-4054-9768-9317E610E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BF2A-B602-4EFE-858E-5CBF5D4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E81E-8A75-4B0B-955D-2C6931ED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FED22-B91E-4D87-98EE-F42A482C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5420-85A2-4110-97D0-EDE07863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E6DEC-FB35-4B77-81B2-AEB61FF70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AF453-7EFD-4904-AB9F-27776FC6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A4AE2-3777-4D6F-8C98-353F3C2E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5C1C-9478-4C18-952C-B716FF89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6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F74D-C4DB-4B90-BB84-FF02AF53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9CF1-58E3-4FD1-B64C-1470DA716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39426-76EC-418A-91FD-7946B9951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D24F7-4187-4B0E-8481-0AF81BEF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D2821-5DF1-4D38-8D6A-2D9BFBA8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EECB2-7BCF-4E9D-BB24-16E79883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68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E5EB-7C6C-4754-8FBD-4036D322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B424E-9656-463E-B061-74B2C864A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1DB1-6CC3-4178-9CEB-C85082A8B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C1831-6938-42D4-B00D-3811F36E6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23836-2AE0-4EE2-AB71-4F79C1402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0E00D-B27D-44D0-BE55-D0A15A68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5E16C-B8A2-4B89-9297-FA0658F4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8C854-473A-4D9C-9217-CB69517D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68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C778-2010-4C27-9820-1893BDC7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DE94F-9E49-4A5C-9EEE-BFC53E07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A6AFC-75F4-48C6-A88F-E3A3D0C1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F7074-F8EB-4FFE-B17F-0218329E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3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B70A8-A495-49ED-8490-7814093F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F5802-6A11-4662-97D3-7C06289E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17B04-1821-4B39-8AFC-04C81FDD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5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C9D0-2C0E-4F6E-9530-8BC37244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C751-952C-45B2-81D0-9C5FF9C08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CC30B-6FFA-4CA8-97C4-7A1ED5F0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7FC1B-2CFB-4D09-BED7-0F67DE3F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AE6E0-5358-4788-B0F0-0AB6CDAB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C4F7-FC56-46EC-B7F1-12EFB39F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3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18A5-2B9D-4283-978B-B9DAD27E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13B2D-77F2-4740-BCE8-BC650323A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AB1AC-8CD5-4D3D-A162-ADFEE2C28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C75D3-A6CD-4CA4-B4F0-0F4F6B85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1BA47-B865-481E-9DD1-2FE88913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1D915-CF08-485C-9C2A-0DCA96E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9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3C5D-B905-4C13-A941-D6FD306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77021-CAD8-4CF9-8263-EB089F88B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28F10-6BB0-45B4-83B5-1ED3F929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3202-B9E7-4546-A300-D563D81F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7232A-E31B-451A-A9B1-EADF6860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2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A94AC-A100-43B7-98C6-BF8F1D66F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6D61F-6DCA-4A81-AA9F-1A1BEDFB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870B7-C4FD-4307-B505-ADE43708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12F8-6364-4237-9E9C-0F25B0A1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4FAFA-130A-419E-9FF0-96ED6507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9D85F-CB42-4596-91D7-DA3B892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FAD92-2E61-4E1D-AF4A-E73A9A62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25560-D24F-4EA2-818F-E7FD0B7DC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CA29B-8D8C-43EB-9256-DC74C516AC94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50E8-48B1-4F0B-AB60-04CF09817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B0A9-89B0-4E7D-9188-0A0B5AB77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7690-D4F1-4B01-84F8-38FB6C18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-362301" y="-17167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CDF20-6D19-49FB-B447-149DEA45675B}"/>
              </a:ext>
            </a:extLst>
          </p:cNvPr>
          <p:cNvSpPr/>
          <p:nvPr/>
        </p:nvSpPr>
        <p:spPr>
          <a:xfrm>
            <a:off x="838200" y="723900"/>
            <a:ext cx="17373600" cy="9220200"/>
          </a:xfrm>
          <a:prstGeom prst="rect">
            <a:avLst/>
          </a:prstGeom>
          <a:noFill/>
          <a:ln w="177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3252687" y="2311030"/>
            <a:ext cx="11782626" cy="6530564"/>
            <a:chOff x="0" y="0"/>
            <a:chExt cx="15710168" cy="8707419"/>
          </a:xfrm>
        </p:grpSpPr>
        <p:sp>
          <p:nvSpPr>
            <p:cNvPr id="3" name="TextBox 3"/>
            <p:cNvSpPr txBox="1"/>
            <p:nvPr/>
          </p:nvSpPr>
          <p:spPr>
            <a:xfrm>
              <a:off x="2288805" y="1034089"/>
              <a:ext cx="11132559" cy="706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dirty="0">
                  <a:solidFill>
                    <a:srgbClr val="F9FCFF"/>
                  </a:solidFill>
                  <a:latin typeface="Montserrat Classic"/>
                </a:rPr>
                <a:t>AUDENCIA BUSINESS SCHOOL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7484" y="6401695"/>
              <a:ext cx="14935200" cy="1356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9FCFF"/>
                  </a:solidFill>
                  <a:latin typeface="Montserrat Classic"/>
                </a:rPr>
                <a:t>Shadi RIZKALLAH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9FCFF"/>
                  </a:solidFill>
                  <a:latin typeface="Montserrat Classic"/>
                </a:rPr>
                <a:t>MANAGEMENT AND INTERNATIONAL COMPETENCIES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44239"/>
              <a:ext cx="15710168" cy="3161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TO WHAT EXTENT CAN LEAN MANAGEMENT BE IMPROVED BY INTEGRATING AGILE APPROACHES?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711616" y="0"/>
              <a:ext cx="2286936" cy="89758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610016" y="8617662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05239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276701" y="3467100"/>
            <a:ext cx="16459200" cy="3039118"/>
            <a:chOff x="-2634648" y="1947827"/>
            <a:chExt cx="21945600" cy="4052157"/>
          </a:xfrm>
        </p:grpSpPr>
        <p:sp>
          <p:nvSpPr>
            <p:cNvPr id="5" name="TextBox 5"/>
            <p:cNvSpPr txBox="1"/>
            <p:nvPr/>
          </p:nvSpPr>
          <p:spPr>
            <a:xfrm>
              <a:off x="-2634648" y="2954219"/>
              <a:ext cx="21945600" cy="21014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TO WHAT EXTENT CAN LEAN MANAGEMENT BE IMPROVED BY IMPLEMENTING AGILE APPROACHES ?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19478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59102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6210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AutoShape 2">
            <a:extLst>
              <a:ext uri="{FF2B5EF4-FFF2-40B4-BE49-F238E27FC236}">
                <a16:creationId xmlns:a16="http://schemas.microsoft.com/office/drawing/2014/main" id="{859F8345-0DFB-48A0-923C-F7FB6583E19C}"/>
              </a:ext>
            </a:extLst>
          </p:cNvPr>
          <p:cNvSpPr/>
          <p:nvPr/>
        </p:nvSpPr>
        <p:spPr>
          <a:xfrm>
            <a:off x="0" y="1746941"/>
            <a:ext cx="18288000" cy="9650026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62" name="AutoShape 20">
            <a:extLst>
              <a:ext uri="{FF2B5EF4-FFF2-40B4-BE49-F238E27FC236}">
                <a16:creationId xmlns:a16="http://schemas.microsoft.com/office/drawing/2014/main" id="{2AB122AF-B44A-41F0-8826-8702977991DB}"/>
              </a:ext>
            </a:extLst>
          </p:cNvPr>
          <p:cNvSpPr/>
          <p:nvPr/>
        </p:nvSpPr>
        <p:spPr>
          <a:xfrm>
            <a:off x="0" y="-680108"/>
            <a:ext cx="18288000" cy="2403943"/>
          </a:xfrm>
          <a:prstGeom prst="rect">
            <a:avLst/>
          </a:prstGeom>
          <a:solidFill>
            <a:srgbClr val="273755"/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3594903" y="6021947"/>
            <a:ext cx="1057803" cy="105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3594903" y="7691172"/>
            <a:ext cx="1057803" cy="105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783485" y="5555503"/>
            <a:ext cx="105780" cy="2727028"/>
            <a:chOff x="0" y="0"/>
            <a:chExt cx="141040" cy="363603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634682"/>
              <a:ext cx="1410404" cy="14104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2860315"/>
              <a:ext cx="1410404" cy="14104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535929" y="5565071"/>
            <a:ext cx="105780" cy="2727028"/>
            <a:chOff x="0" y="0"/>
            <a:chExt cx="141040" cy="363603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634682"/>
              <a:ext cx="1410404" cy="14104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2860315"/>
              <a:ext cx="1410404" cy="14104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310573" y="5565071"/>
            <a:ext cx="105780" cy="2727028"/>
            <a:chOff x="0" y="0"/>
            <a:chExt cx="141040" cy="363603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634682"/>
              <a:ext cx="1410404" cy="14104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5400000">
              <a:off x="-634682" y="2860315"/>
              <a:ext cx="1410404" cy="141040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2928222" y="4738434"/>
            <a:ext cx="2360717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4" name="AutoShape 14"/>
          <p:cNvSpPr/>
          <p:nvPr/>
        </p:nvSpPr>
        <p:spPr>
          <a:xfrm>
            <a:off x="5653376" y="4777530"/>
            <a:ext cx="2365998" cy="1044138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AutoShape 15"/>
          <p:cNvSpPr/>
          <p:nvPr/>
        </p:nvSpPr>
        <p:spPr>
          <a:xfrm>
            <a:off x="9407091" y="4787097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6" name="AutoShape 16"/>
          <p:cNvSpPr/>
          <p:nvPr/>
        </p:nvSpPr>
        <p:spPr>
          <a:xfrm>
            <a:off x="12181734" y="4787097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7" name="AutoShape 17"/>
          <p:cNvSpPr/>
          <p:nvPr/>
        </p:nvSpPr>
        <p:spPr>
          <a:xfrm>
            <a:off x="12181734" y="6273431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8" name="AutoShape 18"/>
          <p:cNvSpPr/>
          <p:nvPr/>
        </p:nvSpPr>
        <p:spPr>
          <a:xfrm>
            <a:off x="12181734" y="7740630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9" name="TextBox 19"/>
          <p:cNvSpPr txBox="1"/>
          <p:nvPr/>
        </p:nvSpPr>
        <p:spPr>
          <a:xfrm>
            <a:off x="3194605" y="4889981"/>
            <a:ext cx="1858399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Self-organized teams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07175" y="5091953"/>
            <a:ext cx="185839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How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9620" y="5101521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Maturity level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34263" y="5101521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Lean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vs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Agile</a:t>
            </a:r>
          </a:p>
        </p:txBody>
      </p:sp>
      <p:sp>
        <p:nvSpPr>
          <p:cNvPr id="23" name="AutoShape 23"/>
          <p:cNvSpPr/>
          <p:nvPr/>
        </p:nvSpPr>
        <p:spPr>
          <a:xfrm>
            <a:off x="2943446" y="6256704"/>
            <a:ext cx="2360717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4" name="AutoShape 24"/>
          <p:cNvSpPr/>
          <p:nvPr/>
        </p:nvSpPr>
        <p:spPr>
          <a:xfrm>
            <a:off x="5653376" y="6263863"/>
            <a:ext cx="2365998" cy="1044138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AutoShape 25"/>
          <p:cNvSpPr/>
          <p:nvPr/>
        </p:nvSpPr>
        <p:spPr>
          <a:xfrm>
            <a:off x="9407091" y="6273431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6" name="TextBox 26"/>
          <p:cNvSpPr txBox="1"/>
          <p:nvPr/>
        </p:nvSpPr>
        <p:spPr>
          <a:xfrm>
            <a:off x="3194605" y="6382029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Working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in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iterations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07175" y="6578287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Advantages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59620" y="6401165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Workforce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awareness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34263" y="6401165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Education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vs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Awareness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3594903" y="8879594"/>
            <a:ext cx="1057803" cy="105780"/>
          </a:xfrm>
          <a:prstGeom prst="rect">
            <a:avLst/>
          </a:prstGeom>
        </p:spPr>
      </p:pic>
      <p:sp>
        <p:nvSpPr>
          <p:cNvPr id="31" name="AutoShape 31"/>
          <p:cNvSpPr/>
          <p:nvPr/>
        </p:nvSpPr>
        <p:spPr>
          <a:xfrm>
            <a:off x="2943446" y="7721494"/>
            <a:ext cx="2360717" cy="1044138"/>
          </a:xfrm>
          <a:prstGeom prst="rect">
            <a:avLst/>
          </a:prstGeom>
          <a:solidFill>
            <a:srgbClr val="273755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6307473" y="9205410"/>
            <a:ext cx="1057803" cy="105780"/>
          </a:xfrm>
          <a:prstGeom prst="rect">
            <a:avLst/>
          </a:prstGeom>
        </p:spPr>
      </p:pic>
      <p:sp>
        <p:nvSpPr>
          <p:cNvPr id="33" name="AutoShape 33"/>
          <p:cNvSpPr/>
          <p:nvPr/>
        </p:nvSpPr>
        <p:spPr>
          <a:xfrm>
            <a:off x="5653376" y="7731062"/>
            <a:ext cx="236599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34" name="AutoShape 34"/>
          <p:cNvSpPr/>
          <p:nvPr/>
        </p:nvSpPr>
        <p:spPr>
          <a:xfrm>
            <a:off x="9407091" y="7740630"/>
            <a:ext cx="236345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35" name="TextBox 35"/>
          <p:cNvSpPr txBox="1"/>
          <p:nvPr/>
        </p:nvSpPr>
        <p:spPr>
          <a:xfrm>
            <a:off x="3194605" y="8035918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Daily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briefing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7175" y="8045486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Conditions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59620" y="7868363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Workforce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tendencies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34263" y="7868363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Optimizing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contribution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071584" y="2445585"/>
            <a:ext cx="1057803" cy="10578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102364" y="3454779"/>
            <a:ext cx="1021939" cy="102194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7337" y="4016844"/>
            <a:ext cx="1831994" cy="751118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1547175" y="3454778"/>
            <a:ext cx="1021938" cy="102194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1516394" y="2445585"/>
            <a:ext cx="1057803" cy="105780"/>
          </a:xfrm>
          <a:prstGeom prst="rect">
            <a:avLst/>
          </a:prstGeom>
        </p:spPr>
      </p:pic>
      <p:sp>
        <p:nvSpPr>
          <p:cNvPr id="47" name="AutoShape 47"/>
          <p:cNvSpPr/>
          <p:nvPr/>
        </p:nvSpPr>
        <p:spPr>
          <a:xfrm>
            <a:off x="10825318" y="2605765"/>
            <a:ext cx="2363458" cy="1044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sp>
      <p:sp>
        <p:nvSpPr>
          <p:cNvPr id="48" name="TextBox 48"/>
          <p:cNvSpPr txBox="1"/>
          <p:nvPr/>
        </p:nvSpPr>
        <p:spPr>
          <a:xfrm>
            <a:off x="11077848" y="2719529"/>
            <a:ext cx="1858399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 dirty="0">
                <a:solidFill>
                  <a:srgbClr val="273755"/>
                </a:solidFill>
                <a:latin typeface="Montserrat Classic" panose="020B0604020202020204" charset="0"/>
              </a:rPr>
              <a:t>HUMAN FACTOR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42147" y="4016845"/>
            <a:ext cx="1831993" cy="751117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534806" y="1093962"/>
            <a:ext cx="12613566" cy="1188326"/>
            <a:chOff x="0" y="0"/>
            <a:chExt cx="27776862" cy="2616863"/>
          </a:xfrm>
        </p:grpSpPr>
        <p:sp>
          <p:nvSpPr>
            <p:cNvPr id="51" name="Freeform 51"/>
            <p:cNvSpPr/>
            <p:nvPr/>
          </p:nvSpPr>
          <p:spPr>
            <a:xfrm>
              <a:off x="72390" y="72390"/>
              <a:ext cx="27632083" cy="2472083"/>
            </a:xfrm>
            <a:custGeom>
              <a:avLst/>
              <a:gdLst/>
              <a:ahLst/>
              <a:cxnLst/>
              <a:rect l="l" t="t" r="r" b="b"/>
              <a:pathLst>
                <a:path w="27632083" h="2472083">
                  <a:moveTo>
                    <a:pt x="0" y="0"/>
                  </a:moveTo>
                  <a:lnTo>
                    <a:pt x="27632083" y="0"/>
                  </a:lnTo>
                  <a:lnTo>
                    <a:pt x="27632083" y="2472083"/>
                  </a:lnTo>
                  <a:lnTo>
                    <a:pt x="0" y="2472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27776863" cy="2616863"/>
            </a:xfrm>
            <a:custGeom>
              <a:avLst/>
              <a:gdLst/>
              <a:ahLst/>
              <a:cxnLst/>
              <a:rect l="l" t="t" r="r" b="b"/>
              <a:pathLst>
                <a:path w="27776863" h="2616863">
                  <a:moveTo>
                    <a:pt x="27632081" y="2472083"/>
                  </a:moveTo>
                  <a:lnTo>
                    <a:pt x="27776863" y="2472083"/>
                  </a:lnTo>
                  <a:lnTo>
                    <a:pt x="27776863" y="2616863"/>
                  </a:lnTo>
                  <a:lnTo>
                    <a:pt x="27632081" y="2616863"/>
                  </a:lnTo>
                  <a:lnTo>
                    <a:pt x="27632081" y="247208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72083"/>
                  </a:lnTo>
                  <a:lnTo>
                    <a:pt x="0" y="2472083"/>
                  </a:lnTo>
                  <a:lnTo>
                    <a:pt x="0" y="144780"/>
                  </a:lnTo>
                  <a:close/>
                  <a:moveTo>
                    <a:pt x="0" y="2472083"/>
                  </a:moveTo>
                  <a:lnTo>
                    <a:pt x="144780" y="2472083"/>
                  </a:lnTo>
                  <a:lnTo>
                    <a:pt x="144780" y="2616863"/>
                  </a:lnTo>
                  <a:lnTo>
                    <a:pt x="0" y="2616863"/>
                  </a:lnTo>
                  <a:lnTo>
                    <a:pt x="0" y="2472083"/>
                  </a:lnTo>
                  <a:close/>
                  <a:moveTo>
                    <a:pt x="27632081" y="144780"/>
                  </a:moveTo>
                  <a:lnTo>
                    <a:pt x="27776863" y="144780"/>
                  </a:lnTo>
                  <a:lnTo>
                    <a:pt x="27776863" y="2472083"/>
                  </a:lnTo>
                  <a:lnTo>
                    <a:pt x="27632081" y="2472083"/>
                  </a:lnTo>
                  <a:lnTo>
                    <a:pt x="27632081" y="144780"/>
                  </a:lnTo>
                  <a:close/>
                  <a:moveTo>
                    <a:pt x="144780" y="2472083"/>
                  </a:moveTo>
                  <a:lnTo>
                    <a:pt x="27632081" y="2472083"/>
                  </a:lnTo>
                  <a:lnTo>
                    <a:pt x="27632081" y="2616863"/>
                  </a:lnTo>
                  <a:lnTo>
                    <a:pt x="144780" y="2616863"/>
                  </a:lnTo>
                  <a:lnTo>
                    <a:pt x="144780" y="2472083"/>
                  </a:lnTo>
                  <a:close/>
                  <a:moveTo>
                    <a:pt x="27632081" y="0"/>
                  </a:moveTo>
                  <a:lnTo>
                    <a:pt x="27776863" y="0"/>
                  </a:lnTo>
                  <a:lnTo>
                    <a:pt x="27776863" y="144780"/>
                  </a:lnTo>
                  <a:lnTo>
                    <a:pt x="27632081" y="144780"/>
                  </a:lnTo>
                  <a:lnTo>
                    <a:pt x="2763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632081" y="0"/>
                  </a:lnTo>
                  <a:lnTo>
                    <a:pt x="2763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4611947" y="1350383"/>
            <a:ext cx="9064106" cy="70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 Classic" panose="020B0604020202020204" charset="0"/>
              </a:rPr>
              <a:t>To what extent can lean management be improved by integrating agile approaches?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846715" y="868459"/>
            <a:ext cx="10516931" cy="43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57" name="AutoShape 57"/>
          <p:cNvSpPr/>
          <p:nvPr/>
        </p:nvSpPr>
        <p:spPr>
          <a:xfrm>
            <a:off x="2943446" y="9157137"/>
            <a:ext cx="2360717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58" name="TextBox 58"/>
          <p:cNvSpPr txBox="1"/>
          <p:nvPr/>
        </p:nvSpPr>
        <p:spPr>
          <a:xfrm>
            <a:off x="3194605" y="9284871"/>
            <a:ext cx="1858399" cy="73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Retrospective</a:t>
            </a:r>
            <a:r>
              <a:rPr lang="en-US" sz="2100" dirty="0">
                <a:solidFill>
                  <a:srgbClr val="FFFFFF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meetings</a:t>
            </a:r>
          </a:p>
        </p:txBody>
      </p:sp>
      <p:sp>
        <p:nvSpPr>
          <p:cNvPr id="59" name="AutoShape 59"/>
          <p:cNvSpPr/>
          <p:nvPr/>
        </p:nvSpPr>
        <p:spPr>
          <a:xfrm>
            <a:off x="5706265" y="9157137"/>
            <a:ext cx="2365998" cy="1044138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60" name="TextBox 60"/>
          <p:cNvSpPr txBox="1"/>
          <p:nvPr/>
        </p:nvSpPr>
        <p:spPr>
          <a:xfrm>
            <a:off x="5960065" y="9413761"/>
            <a:ext cx="185839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Obstacles?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0859A087-2D82-4D53-86B2-BADF7C9944F9}"/>
              </a:ext>
            </a:extLst>
          </p:cNvPr>
          <p:cNvSpPr txBox="1"/>
          <p:nvPr/>
        </p:nvSpPr>
        <p:spPr>
          <a:xfrm>
            <a:off x="2578469" y="59645"/>
            <a:ext cx="13907344" cy="7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 dirty="0">
                <a:solidFill>
                  <a:srgbClr val="F9FCFF"/>
                </a:solidFill>
                <a:latin typeface="Source Serif Pro"/>
              </a:rPr>
              <a:t>RESEARCH FRAMEWORK</a:t>
            </a:r>
          </a:p>
        </p:txBody>
      </p:sp>
      <p:sp>
        <p:nvSpPr>
          <p:cNvPr id="41" name="AutoShape 41"/>
          <p:cNvSpPr/>
          <p:nvPr/>
        </p:nvSpPr>
        <p:spPr>
          <a:xfrm>
            <a:off x="4361353" y="2541888"/>
            <a:ext cx="2363458" cy="1044137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</p:sp>
      <p:sp>
        <p:nvSpPr>
          <p:cNvPr id="42" name="TextBox 42"/>
          <p:cNvSpPr txBox="1"/>
          <p:nvPr/>
        </p:nvSpPr>
        <p:spPr>
          <a:xfrm>
            <a:off x="4419481" y="2656331"/>
            <a:ext cx="2256227" cy="757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 dirty="0">
                <a:solidFill>
                  <a:srgbClr val="273755"/>
                </a:solidFill>
                <a:latin typeface="Montserrat Classic" panose="020B0604020202020204" charset="0"/>
              </a:rPr>
              <a:t>FEASIBLE APPROACHES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  <p:bldP spid="22" grpId="0"/>
      <p:bldP spid="24" grpId="0" animBg="1"/>
      <p:bldP spid="26" grpId="0"/>
      <p:bldP spid="27" grpId="0"/>
      <p:bldP spid="28" grpId="0"/>
      <p:bldP spid="29" grpId="0"/>
      <p:bldP spid="35" grpId="0"/>
      <p:bldP spid="36" grpId="0"/>
      <p:bldP spid="37" grpId="0"/>
      <p:bldP spid="38" grpId="0"/>
      <p:bldP spid="48" grpId="0"/>
      <p:bldP spid="58" grpId="0"/>
      <p:bldP spid="60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0">
            <a:extLst>
              <a:ext uri="{FF2B5EF4-FFF2-40B4-BE49-F238E27FC236}">
                <a16:creationId xmlns:a16="http://schemas.microsoft.com/office/drawing/2014/main" id="{878D30BF-815E-444A-854E-B053DF57D9D6}"/>
              </a:ext>
            </a:extLst>
          </p:cNvPr>
          <p:cNvSpPr/>
          <p:nvPr/>
        </p:nvSpPr>
        <p:spPr>
          <a:xfrm>
            <a:off x="0" y="-2711"/>
            <a:ext cx="18288000" cy="1183811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182270" y="2325620"/>
            <a:ext cx="13708505" cy="4473032"/>
            <a:chOff x="0" y="-5915426"/>
            <a:chExt cx="18278007" cy="596404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077750" y="-2980202"/>
              <a:ext cx="5931408" cy="60959"/>
            </a:xfrm>
            <a:prstGeom prst="rect">
              <a:avLst/>
            </a:prstGeom>
            <a:solidFill>
              <a:srgbClr val="273755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8278007" cy="48616"/>
            </a:xfrm>
            <a:prstGeom prst="rect">
              <a:avLst/>
            </a:pr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96567" y="6128727"/>
            <a:ext cx="1239216" cy="1159426"/>
            <a:chOff x="0" y="0"/>
            <a:chExt cx="3977719" cy="3721602"/>
          </a:xfrm>
          <a:solidFill>
            <a:srgbClr val="273755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3040582" y="6128727"/>
            <a:ext cx="1239216" cy="1159426"/>
            <a:chOff x="0" y="0"/>
            <a:chExt cx="3977719" cy="3721602"/>
          </a:xfrm>
          <a:solidFill>
            <a:srgbClr val="8AABCA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4484597" y="6128727"/>
            <a:ext cx="1239216" cy="1159426"/>
            <a:chOff x="0" y="0"/>
            <a:chExt cx="3977719" cy="3721602"/>
          </a:xfrm>
          <a:solidFill>
            <a:srgbClr val="273755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5928611" y="6128727"/>
            <a:ext cx="1239216" cy="1159426"/>
            <a:chOff x="0" y="0"/>
            <a:chExt cx="3977719" cy="3721602"/>
          </a:xfrm>
          <a:solidFill>
            <a:srgbClr val="8AABCA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0858082" y="6128727"/>
            <a:ext cx="1239216" cy="1159426"/>
            <a:chOff x="0" y="0"/>
            <a:chExt cx="3977719" cy="3721602"/>
          </a:xfrm>
          <a:solidFill>
            <a:srgbClr val="8AABCA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12302096" y="6128727"/>
            <a:ext cx="1239216" cy="1159426"/>
            <a:chOff x="0" y="0"/>
            <a:chExt cx="3977719" cy="3721602"/>
          </a:xfrm>
          <a:solidFill>
            <a:srgbClr val="273755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13746111" y="6128727"/>
            <a:ext cx="1239216" cy="1159426"/>
            <a:chOff x="0" y="0"/>
            <a:chExt cx="3977719" cy="3721602"/>
          </a:xfrm>
          <a:solidFill>
            <a:srgbClr val="8AABCA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5190126" y="6128727"/>
            <a:ext cx="1239216" cy="1159426"/>
            <a:chOff x="0" y="0"/>
            <a:chExt cx="3977719" cy="37216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77718" cy="3721603"/>
            </a:xfrm>
            <a:custGeom>
              <a:avLst/>
              <a:gdLst/>
              <a:ahLst/>
              <a:cxnLst/>
              <a:rect l="l" t="t" r="r" b="b"/>
              <a:pathLst>
                <a:path w="3977718" h="3721603">
                  <a:moveTo>
                    <a:pt x="3853259" y="3721602"/>
                  </a:moveTo>
                  <a:lnTo>
                    <a:pt x="124460" y="3721602"/>
                  </a:lnTo>
                  <a:cubicBezTo>
                    <a:pt x="55880" y="3721602"/>
                    <a:pt x="0" y="3665722"/>
                    <a:pt x="0" y="3597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3259" y="0"/>
                  </a:lnTo>
                  <a:cubicBezTo>
                    <a:pt x="3921839" y="0"/>
                    <a:pt x="3977718" y="55880"/>
                    <a:pt x="3977718" y="124460"/>
                  </a:cubicBezTo>
                  <a:lnTo>
                    <a:pt x="3977718" y="3597142"/>
                  </a:lnTo>
                  <a:cubicBezTo>
                    <a:pt x="3977718" y="3665722"/>
                    <a:pt x="3921839" y="3721603"/>
                    <a:pt x="3853259" y="3721603"/>
                  </a:cubicBezTo>
                  <a:close/>
                </a:path>
              </a:pathLst>
            </a:custGeom>
            <a:solidFill>
              <a:srgbClr val="273755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6108245" y="5554880"/>
            <a:ext cx="879948" cy="267746"/>
            <a:chOff x="0" y="0"/>
            <a:chExt cx="1907456" cy="580390"/>
          </a:xfrm>
          <a:solidFill>
            <a:srgbClr val="273755"/>
          </a:solidFill>
        </p:grpSpPr>
        <p:sp>
          <p:nvSpPr>
            <p:cNvPr id="23" name="Freeform 23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24" name="Freeform 24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3220216" y="5554880"/>
            <a:ext cx="879948" cy="267746"/>
            <a:chOff x="0" y="0"/>
            <a:chExt cx="1907456" cy="580390"/>
          </a:xfrm>
          <a:solidFill>
            <a:srgbClr val="273755"/>
          </a:solidFill>
        </p:grpSpPr>
        <p:sp>
          <p:nvSpPr>
            <p:cNvPr id="26" name="Freeform 2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2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8" name="Group 28"/>
          <p:cNvGrpSpPr/>
          <p:nvPr/>
        </p:nvGrpSpPr>
        <p:grpSpPr>
          <a:xfrm rot="-5400000">
            <a:off x="13925745" y="5554880"/>
            <a:ext cx="879948" cy="267746"/>
            <a:chOff x="0" y="0"/>
            <a:chExt cx="1907456" cy="580390"/>
          </a:xfrm>
          <a:solidFill>
            <a:srgbClr val="273755"/>
          </a:solidFill>
        </p:grpSpPr>
        <p:sp>
          <p:nvSpPr>
            <p:cNvPr id="29" name="Freeform 29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30" name="Freeform 30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1" name="Group 31"/>
          <p:cNvGrpSpPr/>
          <p:nvPr/>
        </p:nvGrpSpPr>
        <p:grpSpPr>
          <a:xfrm rot="-5400000">
            <a:off x="11037716" y="5554880"/>
            <a:ext cx="879948" cy="267746"/>
            <a:chOff x="0" y="0"/>
            <a:chExt cx="1907456" cy="580390"/>
          </a:xfrm>
          <a:solidFill>
            <a:srgbClr val="273755"/>
          </a:solidFill>
        </p:grpSpPr>
        <p:sp>
          <p:nvSpPr>
            <p:cNvPr id="32" name="Freeform 32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33" name="Freeform 33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1776201" y="7594253"/>
            <a:ext cx="879948" cy="267746"/>
            <a:chOff x="0" y="0"/>
            <a:chExt cx="1907456" cy="580390"/>
          </a:xfrm>
          <a:solidFill>
            <a:srgbClr val="8AABCA"/>
          </a:solidFill>
        </p:grpSpPr>
        <p:sp>
          <p:nvSpPr>
            <p:cNvPr id="35" name="Freeform 35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  <a:ln>
              <a:solidFill>
                <a:srgbClr val="8AABCA"/>
              </a:solidFill>
            </a:ln>
          </p:spPr>
        </p:sp>
        <p:sp>
          <p:nvSpPr>
            <p:cNvPr id="36" name="Freeform 36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  <a:ln>
              <a:solidFill>
                <a:srgbClr val="8AABCA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4664231" y="7594253"/>
            <a:ext cx="879948" cy="267746"/>
            <a:chOff x="0" y="0"/>
            <a:chExt cx="1907456" cy="580390"/>
          </a:xfrm>
          <a:solidFill>
            <a:srgbClr val="8AABCA"/>
          </a:solidFill>
        </p:grpSpPr>
        <p:sp>
          <p:nvSpPr>
            <p:cNvPr id="38" name="Freeform 38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39" name="Freeform 39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12481730" y="7594253"/>
            <a:ext cx="879948" cy="267746"/>
            <a:chOff x="0" y="0"/>
            <a:chExt cx="1907456" cy="580390"/>
          </a:xfrm>
          <a:solidFill>
            <a:srgbClr val="8AABCA"/>
          </a:solidFill>
        </p:grpSpPr>
        <p:sp>
          <p:nvSpPr>
            <p:cNvPr id="41" name="Freeform 4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42" name="Freeform 4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15369760" y="7594253"/>
            <a:ext cx="879948" cy="267746"/>
            <a:chOff x="0" y="0"/>
            <a:chExt cx="1907456" cy="580390"/>
          </a:xfrm>
          <a:solidFill>
            <a:srgbClr val="8AABCA"/>
          </a:solidFill>
        </p:grpSpPr>
        <p:sp>
          <p:nvSpPr>
            <p:cNvPr id="44" name="Freeform 4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grpFill/>
          </p:spPr>
        </p:sp>
        <p:sp>
          <p:nvSpPr>
            <p:cNvPr id="45" name="Freeform 4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6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grpFill/>
          </p:spPr>
        </p:sp>
      </p:grpSp>
      <p:sp>
        <p:nvSpPr>
          <p:cNvPr id="46" name="TextBox 46"/>
          <p:cNvSpPr txBox="1"/>
          <p:nvPr/>
        </p:nvSpPr>
        <p:spPr>
          <a:xfrm>
            <a:off x="3911178" y="8232669"/>
            <a:ext cx="250316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Current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and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Future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workforce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425112" y="4417588"/>
            <a:ext cx="250316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250 Responses min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56218" y="8411578"/>
            <a:ext cx="340610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11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questions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- 5 objectives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00649" y="8417778"/>
            <a:ext cx="2503169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Decision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Making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171121" y="4626824"/>
            <a:ext cx="2503169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9 Interviewees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52849" y="4451708"/>
            <a:ext cx="250316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Semi-structured interviews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52400" y="453966"/>
            <a:ext cx="18036475" cy="1894257"/>
            <a:chOff x="0" y="-978214"/>
            <a:chExt cx="24048634" cy="2525676"/>
          </a:xfrm>
        </p:grpSpPr>
        <p:grpSp>
          <p:nvGrpSpPr>
            <p:cNvPr id="61" name="Group 61"/>
            <p:cNvGrpSpPr/>
            <p:nvPr/>
          </p:nvGrpSpPr>
          <p:grpSpPr>
            <a:xfrm>
              <a:off x="9646067" y="0"/>
              <a:ext cx="4248892" cy="1545901"/>
              <a:chOff x="631355" y="0"/>
              <a:chExt cx="10228786" cy="372160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631355" y="0"/>
                <a:ext cx="10228786" cy="3721602"/>
              </a:xfrm>
              <a:custGeom>
                <a:avLst/>
                <a:gdLst/>
                <a:ahLst/>
                <a:cxnLst/>
                <a:rect l="l" t="t" r="r" b="b"/>
                <a:pathLst>
                  <a:path w="12642166" h="3721603">
                    <a:moveTo>
                      <a:pt x="12517706" y="3721602"/>
                    </a:moveTo>
                    <a:lnTo>
                      <a:pt x="124460" y="3721602"/>
                    </a:lnTo>
                    <a:cubicBezTo>
                      <a:pt x="55880" y="3721602"/>
                      <a:pt x="0" y="3665722"/>
                      <a:pt x="0" y="35971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17706" y="0"/>
                    </a:lnTo>
                    <a:cubicBezTo>
                      <a:pt x="12586287" y="0"/>
                      <a:pt x="12642166" y="55880"/>
                      <a:pt x="12642166" y="124460"/>
                    </a:cubicBezTo>
                    <a:lnTo>
                      <a:pt x="12642166" y="3597142"/>
                    </a:lnTo>
                    <a:cubicBezTo>
                      <a:pt x="12642166" y="3665722"/>
                      <a:pt x="12586287" y="3721603"/>
                      <a:pt x="12517706" y="3721603"/>
                    </a:cubicBezTo>
                    <a:close/>
                  </a:path>
                </a:pathLst>
              </a:custGeom>
              <a:solidFill>
                <a:srgbClr val="273755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4487935" y="-978214"/>
              <a:ext cx="15577514" cy="682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4"/>
                </a:lnSpc>
                <a:spcBef>
                  <a:spcPct val="0"/>
                </a:spcBef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METHODOLOGICAL</a:t>
              </a:r>
              <a:r>
                <a:rPr lang="en-US" sz="2600" u="none" spc="101" dirty="0">
                  <a:solidFill>
                    <a:srgbClr val="FFFFFF"/>
                  </a:solidFill>
                  <a:latin typeface="Montserrat Classic" panose="020B0604020202020204" charset="0"/>
                </a:rPr>
                <a:t> </a:t>
              </a: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ORIENTATION</a:t>
              </a:r>
            </a:p>
          </p:txBody>
        </p:sp>
        <p:grpSp>
          <p:nvGrpSpPr>
            <p:cNvPr id="64" name="Group 64"/>
            <p:cNvGrpSpPr/>
            <p:nvPr/>
          </p:nvGrpSpPr>
          <p:grpSpPr>
            <a:xfrm>
              <a:off x="0" y="0"/>
              <a:ext cx="9646066" cy="1547462"/>
              <a:chOff x="0" y="0"/>
              <a:chExt cx="7732761" cy="1258954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7732761" cy="1258954"/>
              </a:xfrm>
              <a:custGeom>
                <a:avLst/>
                <a:gdLst/>
                <a:ahLst/>
                <a:cxnLst/>
                <a:rect l="l" t="t" r="r" b="b"/>
                <a:pathLst>
                  <a:path w="7609098" h="1258954">
                    <a:moveTo>
                      <a:pt x="7607828" y="0"/>
                    </a:moveTo>
                    <a:lnTo>
                      <a:pt x="553720" y="0"/>
                    </a:lnTo>
                    <a:cubicBezTo>
                      <a:pt x="247650" y="0"/>
                      <a:pt x="0" y="281577"/>
                      <a:pt x="0" y="629578"/>
                    </a:cubicBezTo>
                    <a:cubicBezTo>
                      <a:pt x="0" y="977579"/>
                      <a:pt x="247650" y="1258954"/>
                      <a:pt x="553720" y="1258954"/>
                    </a:cubicBezTo>
                    <a:lnTo>
                      <a:pt x="7609098" y="1258954"/>
                    </a:lnTo>
                    <a:lnTo>
                      <a:pt x="7609098" y="0"/>
                    </a:lnTo>
                    <a:close/>
                  </a:path>
                </a:pathLst>
              </a:custGeom>
              <a:solidFill>
                <a:srgbClr val="8AABC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111027" y="196382"/>
                <a:ext cx="862526" cy="866392"/>
              </a:xfrm>
              <a:custGeom>
                <a:avLst/>
                <a:gdLst/>
                <a:ahLst/>
                <a:cxnLst/>
                <a:rect l="l" t="t" r="r" b="b"/>
                <a:pathLst>
                  <a:path w="862526" h="866392">
                    <a:moveTo>
                      <a:pt x="431263" y="0"/>
                    </a:moveTo>
                    <a:cubicBezTo>
                      <a:pt x="669754" y="1067"/>
                      <a:pt x="862526" y="194702"/>
                      <a:pt x="862526" y="433196"/>
                    </a:cubicBezTo>
                    <a:cubicBezTo>
                      <a:pt x="862526" y="671690"/>
                      <a:pt x="669754" y="865325"/>
                      <a:pt x="431263" y="866392"/>
                    </a:cubicBezTo>
                    <a:cubicBezTo>
                      <a:pt x="192772" y="865325"/>
                      <a:pt x="0" y="671690"/>
                      <a:pt x="0" y="433196"/>
                    </a:cubicBezTo>
                    <a:cubicBezTo>
                      <a:pt x="0" y="194702"/>
                      <a:pt x="192772" y="1067"/>
                      <a:pt x="43126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13894959" y="-1562"/>
              <a:ext cx="10153675" cy="1547462"/>
              <a:chOff x="0" y="1"/>
              <a:chExt cx="8139685" cy="125895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1"/>
                <a:ext cx="8139685" cy="1258954"/>
              </a:xfrm>
              <a:custGeom>
                <a:avLst/>
                <a:gdLst/>
                <a:ahLst/>
                <a:cxnLst/>
                <a:rect l="l" t="t" r="r" b="b"/>
                <a:pathLst>
                  <a:path w="7609098" h="1258954">
                    <a:moveTo>
                      <a:pt x="7607828" y="0"/>
                    </a:moveTo>
                    <a:lnTo>
                      <a:pt x="553720" y="0"/>
                    </a:lnTo>
                    <a:cubicBezTo>
                      <a:pt x="247650" y="0"/>
                      <a:pt x="0" y="281577"/>
                      <a:pt x="0" y="629578"/>
                    </a:cubicBezTo>
                    <a:cubicBezTo>
                      <a:pt x="0" y="977579"/>
                      <a:pt x="247650" y="1258954"/>
                      <a:pt x="553720" y="1258954"/>
                    </a:cubicBezTo>
                    <a:lnTo>
                      <a:pt x="7609098" y="1258954"/>
                    </a:lnTo>
                    <a:lnTo>
                      <a:pt x="7609098" y="0"/>
                    </a:lnTo>
                    <a:close/>
                  </a:path>
                </a:pathLst>
              </a:custGeom>
              <a:solidFill>
                <a:srgbClr val="8AABCA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111027" y="196382"/>
                <a:ext cx="862526" cy="866392"/>
              </a:xfrm>
              <a:custGeom>
                <a:avLst/>
                <a:gdLst/>
                <a:ahLst/>
                <a:cxnLst/>
                <a:rect l="l" t="t" r="r" b="b"/>
                <a:pathLst>
                  <a:path w="862526" h="866392">
                    <a:moveTo>
                      <a:pt x="431263" y="0"/>
                    </a:moveTo>
                    <a:cubicBezTo>
                      <a:pt x="669754" y="1067"/>
                      <a:pt x="862526" y="194702"/>
                      <a:pt x="862526" y="433196"/>
                    </a:cubicBezTo>
                    <a:cubicBezTo>
                      <a:pt x="862526" y="671690"/>
                      <a:pt x="669754" y="865325"/>
                      <a:pt x="431263" y="866392"/>
                    </a:cubicBezTo>
                    <a:cubicBezTo>
                      <a:pt x="192772" y="865325"/>
                      <a:pt x="0" y="671690"/>
                      <a:pt x="0" y="433196"/>
                    </a:cubicBezTo>
                    <a:cubicBezTo>
                      <a:pt x="0" y="194702"/>
                      <a:pt x="192772" y="1067"/>
                      <a:pt x="43126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0" name="TextBox 70"/>
          <p:cNvSpPr txBox="1"/>
          <p:nvPr/>
        </p:nvSpPr>
        <p:spPr>
          <a:xfrm>
            <a:off x="10515600" y="1551509"/>
            <a:ext cx="6971168" cy="41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000" spc="120" dirty="0">
                <a:solidFill>
                  <a:schemeClr val="tx2"/>
                </a:solidFill>
                <a:latin typeface="Montserrat Classic" panose="020B0604020202020204" charset="0"/>
              </a:rPr>
              <a:t>FEASIBLE</a:t>
            </a:r>
            <a:r>
              <a:rPr lang="en-US" sz="2000" spc="120" dirty="0">
                <a:solidFill>
                  <a:srgbClr val="191919"/>
                </a:solidFill>
                <a:latin typeface="Aileron Regular Bold"/>
              </a:rPr>
              <a:t> </a:t>
            </a:r>
            <a:r>
              <a:rPr lang="en-US" sz="2000" spc="120" dirty="0">
                <a:solidFill>
                  <a:schemeClr val="tx2"/>
                </a:solidFill>
                <a:latin typeface="Montserrat Classic" panose="020B0604020202020204" charset="0"/>
              </a:rPr>
              <a:t>APPROACHES – Qualitative Method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09313" y="1551509"/>
            <a:ext cx="6971168" cy="40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000" spc="120" dirty="0">
                <a:solidFill>
                  <a:schemeClr val="tx2"/>
                </a:solidFill>
                <a:latin typeface="Montserrat Classic" panose="020B0604020202020204" charset="0"/>
              </a:rPr>
              <a:t>HUMAN FACTOR- Quantitative method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64591" y="8264664"/>
            <a:ext cx="250316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Self-administrated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Survey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957184" y="4402750"/>
            <a:ext cx="334661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12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Questions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-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3</a:t>
            </a:r>
            <a:r>
              <a:rPr lang="en-US" sz="2000" b="1" spc="100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400" b="1" spc="100" dirty="0">
                <a:solidFill>
                  <a:srgbClr val="191919"/>
                </a:solidFill>
                <a:latin typeface="Source Serif Pro" panose="020B0604020202020204" charset="0"/>
              </a:rPr>
              <a:t>sections</a:t>
            </a:r>
          </a:p>
        </p:txBody>
      </p:sp>
      <p:pic>
        <p:nvPicPr>
          <p:cNvPr id="82" name="Graphic 81" descr="Single gear">
            <a:extLst>
              <a:ext uri="{FF2B5EF4-FFF2-40B4-BE49-F238E27FC236}">
                <a16:creationId xmlns:a16="http://schemas.microsoft.com/office/drawing/2014/main" id="{E7B7CAA3-6CD8-4F9B-A9FF-E011A30E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1200" y="1333500"/>
            <a:ext cx="914400" cy="914400"/>
          </a:xfrm>
          <a:prstGeom prst="rect">
            <a:avLst/>
          </a:prstGeom>
        </p:spPr>
      </p:pic>
      <p:pic>
        <p:nvPicPr>
          <p:cNvPr id="84" name="Graphic 83" descr="User">
            <a:extLst>
              <a:ext uri="{FF2B5EF4-FFF2-40B4-BE49-F238E27FC236}">
                <a16:creationId xmlns:a16="http://schemas.microsoft.com/office/drawing/2014/main" id="{A677CB41-4860-4518-93BA-821565C9E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096" y="1368081"/>
            <a:ext cx="798704" cy="798704"/>
          </a:xfrm>
          <a:prstGeom prst="rect">
            <a:avLst/>
          </a:prstGeom>
        </p:spPr>
      </p:pic>
      <p:pic>
        <p:nvPicPr>
          <p:cNvPr id="75" name="Graphic 74" descr="Group of men">
            <a:extLst>
              <a:ext uri="{FF2B5EF4-FFF2-40B4-BE49-F238E27FC236}">
                <a16:creationId xmlns:a16="http://schemas.microsoft.com/office/drawing/2014/main" id="{6C5EBD27-0880-46F2-919A-6EC3368B3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4192" y="6239750"/>
            <a:ext cx="914400" cy="914400"/>
          </a:xfrm>
          <a:prstGeom prst="rect">
            <a:avLst/>
          </a:prstGeom>
        </p:spPr>
      </p:pic>
      <p:pic>
        <p:nvPicPr>
          <p:cNvPr id="77" name="Graphic 76" descr="Presentation with checklist">
            <a:extLst>
              <a:ext uri="{FF2B5EF4-FFF2-40B4-BE49-F238E27FC236}">
                <a16:creationId xmlns:a16="http://schemas.microsoft.com/office/drawing/2014/main" id="{1439C2CA-9B6A-411C-8D5A-70CD4B8D9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52534" y="6241624"/>
            <a:ext cx="914400" cy="914400"/>
          </a:xfrm>
          <a:prstGeom prst="rect">
            <a:avLst/>
          </a:prstGeom>
        </p:spPr>
      </p:pic>
      <p:pic>
        <p:nvPicPr>
          <p:cNvPr id="79" name="Graphic 78" descr="Clipboard">
            <a:extLst>
              <a:ext uri="{FF2B5EF4-FFF2-40B4-BE49-F238E27FC236}">
                <a16:creationId xmlns:a16="http://schemas.microsoft.com/office/drawing/2014/main" id="{5F1B9A0B-6397-494C-A5D0-97BDD009C9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5070" y="6226764"/>
            <a:ext cx="914400" cy="914400"/>
          </a:xfrm>
          <a:prstGeom prst="rect">
            <a:avLst/>
          </a:prstGeom>
        </p:spPr>
      </p:pic>
      <p:pic>
        <p:nvPicPr>
          <p:cNvPr id="83" name="Graphic 82" descr="Handshake">
            <a:extLst>
              <a:ext uri="{FF2B5EF4-FFF2-40B4-BE49-F238E27FC236}">
                <a16:creationId xmlns:a16="http://schemas.microsoft.com/office/drawing/2014/main" id="{F0E136B2-8A3F-4038-B429-15CF9AADDF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45442" y="6201778"/>
            <a:ext cx="914400" cy="914400"/>
          </a:xfrm>
          <a:prstGeom prst="rect">
            <a:avLst/>
          </a:prstGeom>
        </p:spPr>
      </p:pic>
      <p:pic>
        <p:nvPicPr>
          <p:cNvPr id="86" name="Graphic 85" descr="Management">
            <a:extLst>
              <a:ext uri="{FF2B5EF4-FFF2-40B4-BE49-F238E27FC236}">
                <a16:creationId xmlns:a16="http://schemas.microsoft.com/office/drawing/2014/main" id="{9AA32E6C-FCF5-4304-B7E2-634F832FD2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58552" y="6181868"/>
            <a:ext cx="914400" cy="914400"/>
          </a:xfrm>
          <a:prstGeom prst="rect">
            <a:avLst/>
          </a:prstGeom>
        </p:spPr>
      </p:pic>
      <p:pic>
        <p:nvPicPr>
          <p:cNvPr id="88" name="Graphic 87" descr="Customer review">
            <a:extLst>
              <a:ext uri="{FF2B5EF4-FFF2-40B4-BE49-F238E27FC236}">
                <a16:creationId xmlns:a16="http://schemas.microsoft.com/office/drawing/2014/main" id="{699C8543-C99F-4EC8-A3BB-8407721D0A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19497" y="6268321"/>
            <a:ext cx="914400" cy="914400"/>
          </a:xfrm>
          <a:prstGeom prst="rect">
            <a:avLst/>
          </a:prstGeom>
        </p:spPr>
      </p:pic>
      <p:pic>
        <p:nvPicPr>
          <p:cNvPr id="90" name="Graphic 89" descr="Remote work">
            <a:extLst>
              <a:ext uri="{FF2B5EF4-FFF2-40B4-BE49-F238E27FC236}">
                <a16:creationId xmlns:a16="http://schemas.microsoft.com/office/drawing/2014/main" id="{096AB1FD-B17E-494D-8D91-F389D6CA93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47003" y="6243702"/>
            <a:ext cx="914400" cy="914400"/>
          </a:xfrm>
          <a:prstGeom prst="rect">
            <a:avLst/>
          </a:prstGeom>
        </p:spPr>
      </p:pic>
      <p:pic>
        <p:nvPicPr>
          <p:cNvPr id="92" name="Graphic 91" descr="Thought">
            <a:extLst>
              <a:ext uri="{FF2B5EF4-FFF2-40B4-BE49-F238E27FC236}">
                <a16:creationId xmlns:a16="http://schemas.microsoft.com/office/drawing/2014/main" id="{800F5A5F-3037-4355-9633-948892B6AD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08057" y="6214778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70" grpId="0"/>
      <p:bldP spid="71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4678371"/>
              <a:ext cx="21945600" cy="1041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QUANTITATIVE METHOD</a:t>
              </a:r>
              <a:endParaRPr lang="en-US" sz="7200" spc="120" dirty="0">
                <a:solidFill>
                  <a:srgbClr val="8AABCA"/>
                </a:solidFill>
                <a:latin typeface="Source Serif Pro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9713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179419"/>
            <a:ext cx="9099122" cy="4737490"/>
          </a:xfrm>
          <a:prstGeom prst="rect">
            <a:avLst/>
          </a:prstGeom>
          <a:solidFill>
            <a:srgbClr val="8AABC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9087582" y="5930994"/>
            <a:ext cx="9200418" cy="4356006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5" name="TextBox 5"/>
          <p:cNvSpPr txBox="1"/>
          <p:nvPr/>
        </p:nvSpPr>
        <p:spPr>
          <a:xfrm>
            <a:off x="1101630" y="1958219"/>
            <a:ext cx="6645437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273755"/>
                </a:solidFill>
                <a:latin typeface="Montserrat Classic"/>
              </a:rPr>
              <a:t>OBJECTIVES</a:t>
            </a:r>
          </a:p>
        </p:txBody>
      </p:sp>
      <p:sp>
        <p:nvSpPr>
          <p:cNvPr id="7" name="AutoShape 7"/>
          <p:cNvSpPr/>
          <p:nvPr/>
        </p:nvSpPr>
        <p:spPr>
          <a:xfrm>
            <a:off x="3602591" y="2628483"/>
            <a:ext cx="1357576" cy="8835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9" name="TextBox 9"/>
          <p:cNvSpPr txBox="1"/>
          <p:nvPr/>
        </p:nvSpPr>
        <p:spPr>
          <a:xfrm>
            <a:off x="1294721" y="6231068"/>
            <a:ext cx="6645437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273755"/>
                </a:solidFill>
                <a:latin typeface="Montserrat Classic"/>
              </a:rPr>
              <a:t>ACTUAL RESPONSES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287445" y="6883945"/>
            <a:ext cx="1357576" cy="8835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13" name="TextBox 13"/>
          <p:cNvSpPr txBox="1"/>
          <p:nvPr/>
        </p:nvSpPr>
        <p:spPr>
          <a:xfrm>
            <a:off x="10540933" y="2026887"/>
            <a:ext cx="6645437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273755"/>
                </a:solidFill>
                <a:latin typeface="Montserrat Classic"/>
              </a:rPr>
              <a:t>SAMPLING CRITERIA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3182600" y="2616745"/>
            <a:ext cx="1357576" cy="88355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17" name="TextBox 17"/>
          <p:cNvSpPr txBox="1"/>
          <p:nvPr/>
        </p:nvSpPr>
        <p:spPr>
          <a:xfrm>
            <a:off x="10744200" y="6211304"/>
            <a:ext cx="6645437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273755"/>
                </a:solidFill>
                <a:latin typeface="Montserrat Classic"/>
              </a:rPr>
              <a:t>LEAD GENERATION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3696764" y="6873605"/>
            <a:ext cx="1357576" cy="88355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20" name="AutoShape 20"/>
          <p:cNvSpPr/>
          <p:nvPr/>
        </p:nvSpPr>
        <p:spPr>
          <a:xfrm>
            <a:off x="-44878" y="-114300"/>
            <a:ext cx="18288000" cy="1947737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2081438" y="190500"/>
            <a:ext cx="13907344" cy="7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 dirty="0">
                <a:solidFill>
                  <a:srgbClr val="F9FCFF"/>
                </a:solidFill>
                <a:latin typeface="Source Serif Pro"/>
              </a:rPr>
              <a:t>QUANTITATIVE METHOD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591C89E-11A5-482B-B55E-1F04D1C5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8044730"/>
            <a:ext cx="1099732" cy="982725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A9EFE97-64AC-4376-A80F-113409473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133" y="8068865"/>
            <a:ext cx="1092200" cy="982725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D08B59A-4FB0-4CDD-B4EB-E8B943C94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547" y="8041924"/>
            <a:ext cx="1092200" cy="98272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7FD3D17-DADF-404A-870F-3CEE59488EDB}"/>
              </a:ext>
            </a:extLst>
          </p:cNvPr>
          <p:cNvGrpSpPr/>
          <p:nvPr/>
        </p:nvGrpSpPr>
        <p:grpSpPr>
          <a:xfrm>
            <a:off x="609600" y="7979885"/>
            <a:ext cx="2117002" cy="1780868"/>
            <a:chOff x="-32518" y="8091245"/>
            <a:chExt cx="2933071" cy="239233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341959-C24D-486F-895B-BE89A6D5EC85}"/>
                </a:ext>
              </a:extLst>
            </p:cNvPr>
            <p:cNvSpPr/>
            <p:nvPr/>
          </p:nvSpPr>
          <p:spPr>
            <a:xfrm>
              <a:off x="651235" y="8222225"/>
              <a:ext cx="1593129" cy="1606187"/>
            </a:xfrm>
            <a:prstGeom prst="ellipse">
              <a:avLst/>
            </a:prstGeom>
            <a:solidFill>
              <a:srgbClr val="27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9D50A6-777A-4B57-9FC0-6CD2BFAAD525}"/>
                </a:ext>
              </a:extLst>
            </p:cNvPr>
            <p:cNvSpPr/>
            <p:nvPr/>
          </p:nvSpPr>
          <p:spPr>
            <a:xfrm>
              <a:off x="425960" y="8091245"/>
              <a:ext cx="1580728" cy="1606187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60D47620-7186-4F75-8E61-0D14FE2BA2AD}"/>
                </a:ext>
              </a:extLst>
            </p:cNvPr>
            <p:cNvSpPr txBox="1"/>
            <p:nvPr/>
          </p:nvSpPr>
          <p:spPr>
            <a:xfrm>
              <a:off x="752343" y="8550061"/>
              <a:ext cx="961036" cy="642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273755"/>
                  </a:solidFill>
                  <a:latin typeface="Montserrat Classic"/>
                </a:rPr>
                <a:t>661</a:t>
              </a: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E3EDA45E-6604-4030-BC03-FB2EBAD2BBA5}"/>
                </a:ext>
              </a:extLst>
            </p:cNvPr>
            <p:cNvSpPr txBox="1"/>
            <p:nvPr/>
          </p:nvSpPr>
          <p:spPr>
            <a:xfrm>
              <a:off x="-32518" y="9917667"/>
              <a:ext cx="2933071" cy="565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dirty="0">
                  <a:solidFill>
                    <a:srgbClr val="273755"/>
                  </a:solidFill>
                  <a:latin typeface="Source Serif Pro Italics"/>
                </a:rPr>
                <a:t>TOTAL</a:t>
              </a:r>
              <a:r>
                <a:rPr lang="en-US" sz="2500" dirty="0">
                  <a:solidFill>
                    <a:srgbClr val="273755"/>
                  </a:solidFill>
                  <a:latin typeface="Source Serif Pro Italics"/>
                </a:rPr>
                <a:t> </a:t>
              </a:r>
              <a:r>
                <a:rPr lang="en-US" dirty="0">
                  <a:solidFill>
                    <a:srgbClr val="273755"/>
                  </a:solidFill>
                  <a:latin typeface="Source Serif Pro Italics"/>
                </a:rPr>
                <a:t>VIEWS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35ECF9-59D8-49C5-B037-FBC335818C09}"/>
              </a:ext>
            </a:extLst>
          </p:cNvPr>
          <p:cNvGrpSpPr/>
          <p:nvPr/>
        </p:nvGrpSpPr>
        <p:grpSpPr>
          <a:xfrm>
            <a:off x="3365848" y="7979886"/>
            <a:ext cx="2117002" cy="1757144"/>
            <a:chOff x="-32518" y="8091245"/>
            <a:chExt cx="2933071" cy="236046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C3002F7-B36C-4B50-A4C1-FE36D7ECE853}"/>
                </a:ext>
              </a:extLst>
            </p:cNvPr>
            <p:cNvSpPr/>
            <p:nvPr/>
          </p:nvSpPr>
          <p:spPr>
            <a:xfrm>
              <a:off x="651235" y="8222225"/>
              <a:ext cx="1593129" cy="1606187"/>
            </a:xfrm>
            <a:prstGeom prst="ellipse">
              <a:avLst/>
            </a:prstGeom>
            <a:solidFill>
              <a:srgbClr val="27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3F6919A-4B1D-4E24-8C17-896CC208C0EF}"/>
                </a:ext>
              </a:extLst>
            </p:cNvPr>
            <p:cNvSpPr/>
            <p:nvPr/>
          </p:nvSpPr>
          <p:spPr>
            <a:xfrm>
              <a:off x="425960" y="8091245"/>
              <a:ext cx="1580728" cy="1606187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1B1BBFD5-0BEA-45E8-94AB-ED9B96F9A923}"/>
                </a:ext>
              </a:extLst>
            </p:cNvPr>
            <p:cNvSpPr txBox="1"/>
            <p:nvPr/>
          </p:nvSpPr>
          <p:spPr>
            <a:xfrm>
              <a:off x="819919" y="8513196"/>
              <a:ext cx="961036" cy="642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273755"/>
                  </a:solidFill>
                  <a:latin typeface="Montserrat Classic"/>
                </a:rPr>
                <a:t>316</a:t>
              </a:r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D61824C3-8514-4157-993A-8F2D4FAE002A}"/>
                </a:ext>
              </a:extLst>
            </p:cNvPr>
            <p:cNvSpPr txBox="1"/>
            <p:nvPr/>
          </p:nvSpPr>
          <p:spPr>
            <a:xfrm>
              <a:off x="-32518" y="9917667"/>
              <a:ext cx="2933071" cy="5340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dirty="0">
                  <a:solidFill>
                    <a:srgbClr val="273755"/>
                  </a:solidFill>
                  <a:latin typeface="Source Serif Pro Italics"/>
                </a:rPr>
                <a:t>PARTICIPANTS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55DC5-6378-43BA-B1C1-3A6A43FA90C1}"/>
              </a:ext>
            </a:extLst>
          </p:cNvPr>
          <p:cNvGrpSpPr/>
          <p:nvPr/>
        </p:nvGrpSpPr>
        <p:grpSpPr>
          <a:xfrm>
            <a:off x="6215533" y="7962900"/>
            <a:ext cx="2471267" cy="1757144"/>
            <a:chOff x="-271640" y="8091245"/>
            <a:chExt cx="3423899" cy="23604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58EDF50-B1D3-494A-87BE-51EEC2AF2079}"/>
                </a:ext>
              </a:extLst>
            </p:cNvPr>
            <p:cNvSpPr/>
            <p:nvPr/>
          </p:nvSpPr>
          <p:spPr>
            <a:xfrm>
              <a:off x="651235" y="8222225"/>
              <a:ext cx="1593129" cy="1606187"/>
            </a:xfrm>
            <a:prstGeom prst="ellipse">
              <a:avLst/>
            </a:prstGeom>
            <a:solidFill>
              <a:srgbClr val="27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BAA239-6D90-490D-BEC8-FF3D084452FE}"/>
                </a:ext>
              </a:extLst>
            </p:cNvPr>
            <p:cNvSpPr/>
            <p:nvPr/>
          </p:nvSpPr>
          <p:spPr>
            <a:xfrm>
              <a:off x="425960" y="8091245"/>
              <a:ext cx="1580728" cy="1606187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5618C7CE-4524-465C-87F1-32F425EA8DAE}"/>
                </a:ext>
              </a:extLst>
            </p:cNvPr>
            <p:cNvSpPr txBox="1"/>
            <p:nvPr/>
          </p:nvSpPr>
          <p:spPr>
            <a:xfrm>
              <a:off x="602626" y="8572877"/>
              <a:ext cx="1333618" cy="642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273755"/>
                  </a:solidFill>
                  <a:latin typeface="Montserrat Classic"/>
                </a:rPr>
                <a:t>269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B96156-D9E7-4664-A7B5-3865CF0530B0}"/>
                </a:ext>
              </a:extLst>
            </p:cNvPr>
            <p:cNvSpPr txBox="1"/>
            <p:nvPr/>
          </p:nvSpPr>
          <p:spPr>
            <a:xfrm>
              <a:off x="-271640" y="9917667"/>
              <a:ext cx="3423899" cy="5340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dirty="0">
                  <a:solidFill>
                    <a:srgbClr val="273755"/>
                  </a:solidFill>
                  <a:latin typeface="Source Serif Pro Italics"/>
                </a:rPr>
                <a:t>COMPLETE RESPONSES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1F8B266-A6E1-4B17-AC85-4CEEFBDA4924}"/>
              </a:ext>
            </a:extLst>
          </p:cNvPr>
          <p:cNvGrpSpPr/>
          <p:nvPr/>
        </p:nvGrpSpPr>
        <p:grpSpPr>
          <a:xfrm>
            <a:off x="9546663" y="3206590"/>
            <a:ext cx="6551009" cy="870110"/>
            <a:chOff x="9982200" y="3137587"/>
            <a:chExt cx="6551009" cy="870110"/>
          </a:xfrm>
        </p:grpSpPr>
        <p:sp>
          <p:nvSpPr>
            <p:cNvPr id="14" name="TextBox 14"/>
            <p:cNvSpPr txBox="1"/>
            <p:nvPr/>
          </p:nvSpPr>
          <p:spPr>
            <a:xfrm>
              <a:off x="10725632" y="3137587"/>
              <a:ext cx="5807577" cy="87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73755"/>
                  </a:solidFill>
                  <a:latin typeface="Source Serif Pro Italics"/>
                </a:rPr>
                <a:t>Diversity of sectors with equal proportions of lean and agile fields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F857530-14DB-4EBD-B0B4-3B9DAB592131}"/>
                </a:ext>
              </a:extLst>
            </p:cNvPr>
            <p:cNvSpPr/>
            <p:nvPr/>
          </p:nvSpPr>
          <p:spPr>
            <a:xfrm>
              <a:off x="9982200" y="3234638"/>
              <a:ext cx="324122" cy="301941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3B21522-280D-4F7A-9533-FFCA440D7D96}"/>
              </a:ext>
            </a:extLst>
          </p:cNvPr>
          <p:cNvGrpSpPr/>
          <p:nvPr/>
        </p:nvGrpSpPr>
        <p:grpSpPr>
          <a:xfrm>
            <a:off x="9601200" y="4381500"/>
            <a:ext cx="6553200" cy="421269"/>
            <a:chOff x="9932518" y="3081091"/>
            <a:chExt cx="6553200" cy="421269"/>
          </a:xfrm>
        </p:grpSpPr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E24BA44D-A857-4E6D-ABEC-DC1D9747E416}"/>
                </a:ext>
              </a:extLst>
            </p:cNvPr>
            <p:cNvSpPr txBox="1"/>
            <p:nvPr/>
          </p:nvSpPr>
          <p:spPr>
            <a:xfrm>
              <a:off x="10678141" y="3081091"/>
              <a:ext cx="5807577" cy="42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73755"/>
                  </a:solidFill>
                  <a:latin typeface="Source Serif Pro Italics"/>
                </a:rPr>
                <a:t>Actively working or studying 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18F9CFC-4AE8-45C9-A05F-D36073F9BBF8}"/>
                </a:ext>
              </a:extLst>
            </p:cNvPr>
            <p:cNvSpPr/>
            <p:nvPr/>
          </p:nvSpPr>
          <p:spPr>
            <a:xfrm>
              <a:off x="9932518" y="3181727"/>
              <a:ext cx="324122" cy="301941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8202E3-1D4E-4B50-8FB8-93DEAA85B294}"/>
              </a:ext>
            </a:extLst>
          </p:cNvPr>
          <p:cNvGrpSpPr/>
          <p:nvPr/>
        </p:nvGrpSpPr>
        <p:grpSpPr>
          <a:xfrm>
            <a:off x="320074" y="4120990"/>
            <a:ext cx="8366726" cy="870110"/>
            <a:chOff x="9982200" y="3174973"/>
            <a:chExt cx="8366726" cy="870110"/>
          </a:xfrm>
        </p:grpSpPr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39F076B0-FB3F-43B1-A6E8-027DA569B85F}"/>
                </a:ext>
              </a:extLst>
            </p:cNvPr>
            <p:cNvSpPr txBox="1"/>
            <p:nvPr/>
          </p:nvSpPr>
          <p:spPr>
            <a:xfrm>
              <a:off x="10725632" y="3174973"/>
              <a:ext cx="7623294" cy="8701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73755"/>
                  </a:solidFill>
                  <a:latin typeface="Source Serif Pro Italics"/>
                </a:rPr>
                <a:t>Determine if the level of maturity is linked to the level of education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99202A7-D3E2-4BE2-A8AE-2FBB304E474C}"/>
                </a:ext>
              </a:extLst>
            </p:cNvPr>
            <p:cNvSpPr/>
            <p:nvPr/>
          </p:nvSpPr>
          <p:spPr>
            <a:xfrm>
              <a:off x="9982200" y="3234638"/>
              <a:ext cx="324122" cy="301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29A107-54BC-468D-9A9B-217E083615F1}"/>
              </a:ext>
            </a:extLst>
          </p:cNvPr>
          <p:cNvGrpSpPr/>
          <p:nvPr/>
        </p:nvGrpSpPr>
        <p:grpSpPr>
          <a:xfrm>
            <a:off x="344020" y="3197949"/>
            <a:ext cx="7846409" cy="421269"/>
            <a:chOff x="9982200" y="3174973"/>
            <a:chExt cx="7846409" cy="421269"/>
          </a:xfrm>
        </p:grpSpPr>
        <p:sp>
          <p:nvSpPr>
            <p:cNvPr id="67" name="TextBox 14">
              <a:extLst>
                <a:ext uri="{FF2B5EF4-FFF2-40B4-BE49-F238E27FC236}">
                  <a16:creationId xmlns:a16="http://schemas.microsoft.com/office/drawing/2014/main" id="{1646B55F-0B77-4A7D-BB91-212D3005C896}"/>
                </a:ext>
              </a:extLst>
            </p:cNvPr>
            <p:cNvSpPr txBox="1"/>
            <p:nvPr/>
          </p:nvSpPr>
          <p:spPr>
            <a:xfrm>
              <a:off x="10725632" y="3174973"/>
              <a:ext cx="7102977" cy="421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73755"/>
                  </a:solidFill>
                  <a:latin typeface="Source Serif Pro Italics"/>
                </a:rPr>
                <a:t>Determine the level of awareness of both mindsets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53E6A9B-04E2-449E-A5C2-5D79C2FF746E}"/>
                </a:ext>
              </a:extLst>
            </p:cNvPr>
            <p:cNvSpPr/>
            <p:nvPr/>
          </p:nvSpPr>
          <p:spPr>
            <a:xfrm>
              <a:off x="9982200" y="3234638"/>
              <a:ext cx="324122" cy="301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">
            <a:extLst>
              <a:ext uri="{FF2B5EF4-FFF2-40B4-BE49-F238E27FC236}">
                <a16:creationId xmlns:a16="http://schemas.microsoft.com/office/drawing/2014/main" id="{A3E011E9-3BB9-447D-A691-84F4B7EE249C}"/>
              </a:ext>
            </a:extLst>
          </p:cNvPr>
          <p:cNvSpPr txBox="1"/>
          <p:nvPr/>
        </p:nvSpPr>
        <p:spPr>
          <a:xfrm>
            <a:off x="10363200" y="9317955"/>
            <a:ext cx="2117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dirty="0">
                <a:solidFill>
                  <a:srgbClr val="273755"/>
                </a:solidFill>
                <a:latin typeface="Source Serif Pro Italics"/>
              </a:rPr>
              <a:t>LINKEDIN</a:t>
            </a:r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id="{08415002-58B4-476D-9C76-AE2E3452317A}"/>
              </a:ext>
            </a:extLst>
          </p:cNvPr>
          <p:cNvSpPr txBox="1"/>
          <p:nvPr/>
        </p:nvSpPr>
        <p:spPr>
          <a:xfrm>
            <a:off x="15485198" y="9351344"/>
            <a:ext cx="2117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dirty="0">
                <a:solidFill>
                  <a:srgbClr val="273755"/>
                </a:solidFill>
                <a:latin typeface="Source Serif Pro Italics"/>
              </a:rPr>
              <a:t>YOUTUBE</a:t>
            </a:r>
          </a:p>
        </p:txBody>
      </p:sp>
      <p:sp>
        <p:nvSpPr>
          <p:cNvPr id="74" name="TextBox 6">
            <a:extLst>
              <a:ext uri="{FF2B5EF4-FFF2-40B4-BE49-F238E27FC236}">
                <a16:creationId xmlns:a16="http://schemas.microsoft.com/office/drawing/2014/main" id="{34BAE93E-33B7-40CA-9C64-8FB2DFC285E3}"/>
              </a:ext>
            </a:extLst>
          </p:cNvPr>
          <p:cNvSpPr txBox="1"/>
          <p:nvPr/>
        </p:nvSpPr>
        <p:spPr>
          <a:xfrm>
            <a:off x="13030200" y="9351345"/>
            <a:ext cx="2117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dirty="0">
                <a:solidFill>
                  <a:srgbClr val="273755"/>
                </a:solidFill>
                <a:latin typeface="Source Serif Pro Italics"/>
              </a:rPr>
              <a:t>FACEBOOK</a:t>
            </a:r>
          </a:p>
        </p:txBody>
      </p:sp>
      <p:pic>
        <p:nvPicPr>
          <p:cNvPr id="54" name="Picture 23">
            <a:extLst>
              <a:ext uri="{FF2B5EF4-FFF2-40B4-BE49-F238E27FC236}">
                <a16:creationId xmlns:a16="http://schemas.microsoft.com/office/drawing/2014/main" id="{F27C091F-B04F-4D41-AFF8-E7D0D43B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81888" y="1138599"/>
            <a:ext cx="7034468" cy="118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7" grpId="0"/>
      <p:bldP spid="70" grpId="0"/>
      <p:bldP spid="72" grpId="0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4678371"/>
              <a:ext cx="21945600" cy="1041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QUALITATIVE METHOD</a:t>
              </a:r>
              <a:endParaRPr lang="en-US" sz="7200" spc="120" dirty="0">
                <a:solidFill>
                  <a:srgbClr val="8AABCA"/>
                </a:solidFill>
                <a:latin typeface="Source Serif Pro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6162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-16721" y="1638300"/>
            <a:ext cx="3902921" cy="8693373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" name="AutoShape 9">
            <a:extLst>
              <a:ext uri="{FF2B5EF4-FFF2-40B4-BE49-F238E27FC236}">
                <a16:creationId xmlns:a16="http://schemas.microsoft.com/office/drawing/2014/main" id="{4C631319-BBDF-4CC5-B06F-BABB161DCFDF}"/>
              </a:ext>
            </a:extLst>
          </p:cNvPr>
          <p:cNvSpPr/>
          <p:nvPr/>
        </p:nvSpPr>
        <p:spPr>
          <a:xfrm>
            <a:off x="8916382" y="3191278"/>
            <a:ext cx="3984735" cy="1468279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2971" y="2534670"/>
            <a:ext cx="2005722" cy="239024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AutoShape 9"/>
          <p:cNvSpPr/>
          <p:nvPr/>
        </p:nvSpPr>
        <p:spPr>
          <a:xfrm>
            <a:off x="13530843" y="6981953"/>
            <a:ext cx="3984735" cy="1468279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0" name="AutoShape 10"/>
          <p:cNvSpPr/>
          <p:nvPr/>
        </p:nvSpPr>
        <p:spPr>
          <a:xfrm>
            <a:off x="8985570" y="4863011"/>
            <a:ext cx="3984735" cy="146827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11" name="AutoShape 11"/>
          <p:cNvSpPr/>
          <p:nvPr/>
        </p:nvSpPr>
        <p:spPr>
          <a:xfrm>
            <a:off x="4321314" y="3363908"/>
            <a:ext cx="3984735" cy="146827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AutoShape 12"/>
          <p:cNvSpPr/>
          <p:nvPr/>
        </p:nvSpPr>
        <p:spPr>
          <a:xfrm>
            <a:off x="13530843" y="5295900"/>
            <a:ext cx="3984735" cy="146827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14" name="AutoShape 14"/>
          <p:cNvSpPr/>
          <p:nvPr/>
        </p:nvSpPr>
        <p:spPr>
          <a:xfrm>
            <a:off x="4300204" y="1722999"/>
            <a:ext cx="3984735" cy="146827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17" name="TextBox 17"/>
          <p:cNvSpPr txBox="1"/>
          <p:nvPr/>
        </p:nvSpPr>
        <p:spPr>
          <a:xfrm>
            <a:off x="3979409" y="1949306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DEPARTMENT HEAD  CONSTRUCTION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9921" y="5176700"/>
            <a:ext cx="3946193" cy="1145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200" spc="120" dirty="0">
                <a:solidFill>
                  <a:srgbClr val="F9FCFF"/>
                </a:solidFill>
                <a:latin typeface="Source Serif Pro"/>
              </a:rPr>
              <a:t>Shadi RIZKALLAH</a:t>
            </a:r>
          </a:p>
          <a:p>
            <a:pPr algn="ctr">
              <a:lnSpc>
                <a:spcPts val="2940"/>
              </a:lnSpc>
            </a:pPr>
            <a:endParaRPr lang="en-US" sz="3200" spc="120" dirty="0">
              <a:solidFill>
                <a:srgbClr val="F9FCFF"/>
              </a:solidFill>
              <a:latin typeface="Source Serif Pro"/>
            </a:endParaRPr>
          </a:p>
          <a:p>
            <a:pPr algn="ctr">
              <a:lnSpc>
                <a:spcPts val="2940"/>
              </a:lnSpc>
            </a:pPr>
            <a:r>
              <a:rPr lang="en-US" sz="3200" spc="120" dirty="0">
                <a:solidFill>
                  <a:srgbClr val="F9FCFF"/>
                </a:solidFill>
                <a:latin typeface="Source Serif Pro"/>
              </a:rPr>
              <a:t>MCI</a:t>
            </a:r>
            <a:r>
              <a:rPr lang="en-US" sz="2100" dirty="0">
                <a:solidFill>
                  <a:srgbClr val="191919"/>
                </a:solidFill>
                <a:latin typeface="Aileron Regular Bold"/>
              </a:rPr>
              <a:t> </a:t>
            </a:r>
            <a:r>
              <a:rPr lang="en-US" sz="3200" spc="120" dirty="0">
                <a:solidFill>
                  <a:srgbClr val="F9FCFF"/>
                </a:solidFill>
                <a:latin typeface="Source Serif Pro"/>
              </a:rPr>
              <a:t>STUDENT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91654" y="5503948"/>
            <a:ext cx="185839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William Hendels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149686" y="9031941"/>
            <a:ext cx="185839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Corrie Lovelace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Software Architect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515839" y="4712485"/>
            <a:ext cx="185839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Paul ReyesA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Aileron Regular"/>
              </a:rPr>
              <a:t>pp Developer</a:t>
            </a:r>
          </a:p>
        </p:txBody>
      </p:sp>
      <p:sp>
        <p:nvSpPr>
          <p:cNvPr id="58" name="AutoShape 58"/>
          <p:cNvSpPr/>
          <p:nvPr/>
        </p:nvSpPr>
        <p:spPr>
          <a:xfrm>
            <a:off x="13530843" y="8648700"/>
            <a:ext cx="3984735" cy="146827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59" name="AutoShape 59"/>
          <p:cNvSpPr/>
          <p:nvPr/>
        </p:nvSpPr>
        <p:spPr>
          <a:xfrm>
            <a:off x="8973716" y="6569576"/>
            <a:ext cx="3984735" cy="146827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0" name="AutoShape 60"/>
          <p:cNvSpPr/>
          <p:nvPr/>
        </p:nvSpPr>
        <p:spPr>
          <a:xfrm>
            <a:off x="4321314" y="5046821"/>
            <a:ext cx="3984735" cy="146827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83" name="TextBox 83"/>
          <p:cNvSpPr txBox="1"/>
          <p:nvPr/>
        </p:nvSpPr>
        <p:spPr>
          <a:xfrm>
            <a:off x="-144904" y="1829178"/>
            <a:ext cx="401463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200" spc="120" dirty="0">
                <a:solidFill>
                  <a:srgbClr val="F9FCFF"/>
                </a:solidFill>
                <a:latin typeface="Source Serif Pro"/>
              </a:rPr>
              <a:t>Interviewed</a:t>
            </a:r>
            <a:r>
              <a:rPr lang="en-US" sz="3200" spc="107" dirty="0">
                <a:solidFill>
                  <a:srgbClr val="37C9EF"/>
                </a:solidFill>
                <a:latin typeface="Aileron Heavy"/>
              </a:rPr>
              <a:t> </a:t>
            </a:r>
            <a:r>
              <a:rPr lang="en-US" sz="3200" spc="120" dirty="0">
                <a:solidFill>
                  <a:srgbClr val="F9FCFF"/>
                </a:solidFill>
                <a:latin typeface="Source Serif Pro"/>
              </a:rPr>
              <a:t>by</a:t>
            </a:r>
          </a:p>
        </p:txBody>
      </p:sp>
      <p:sp>
        <p:nvSpPr>
          <p:cNvPr id="116" name="TextBox 17">
            <a:extLst>
              <a:ext uri="{FF2B5EF4-FFF2-40B4-BE49-F238E27FC236}">
                <a16:creationId xmlns:a16="http://schemas.microsoft.com/office/drawing/2014/main" id="{732BF061-31AD-44AB-A7A1-0586A1FFC787}"/>
              </a:ext>
            </a:extLst>
          </p:cNvPr>
          <p:cNvSpPr txBox="1"/>
          <p:nvPr/>
        </p:nvSpPr>
        <p:spPr>
          <a:xfrm>
            <a:off x="3924838" y="3563003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B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PROJECT ENGINEER MECHANICAL </a:t>
            </a:r>
          </a:p>
        </p:txBody>
      </p:sp>
      <p:sp>
        <p:nvSpPr>
          <p:cNvPr id="118" name="TextBox 17">
            <a:extLst>
              <a:ext uri="{FF2B5EF4-FFF2-40B4-BE49-F238E27FC236}">
                <a16:creationId xmlns:a16="http://schemas.microsoft.com/office/drawing/2014/main" id="{7AB57987-A779-4F16-8A54-8A22716348B7}"/>
              </a:ext>
            </a:extLst>
          </p:cNvPr>
          <p:cNvSpPr txBox="1"/>
          <p:nvPr/>
        </p:nvSpPr>
        <p:spPr>
          <a:xfrm>
            <a:off x="3979409" y="5154731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SENIOR CONSULTANT MANAGEMENT </a:t>
            </a:r>
          </a:p>
        </p:txBody>
      </p:sp>
      <p:sp>
        <p:nvSpPr>
          <p:cNvPr id="120" name="TextBox 17">
            <a:extLst>
              <a:ext uri="{FF2B5EF4-FFF2-40B4-BE49-F238E27FC236}">
                <a16:creationId xmlns:a16="http://schemas.microsoft.com/office/drawing/2014/main" id="{1F37773F-8872-4028-B70E-31B0CDAC7108}"/>
              </a:ext>
            </a:extLst>
          </p:cNvPr>
          <p:cNvSpPr txBox="1"/>
          <p:nvPr/>
        </p:nvSpPr>
        <p:spPr>
          <a:xfrm>
            <a:off x="8605732" y="3343204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PROJECT ENGINEER 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CIVIL</a:t>
            </a:r>
          </a:p>
        </p:txBody>
      </p:sp>
      <p:sp>
        <p:nvSpPr>
          <p:cNvPr id="122" name="TextBox 17">
            <a:extLst>
              <a:ext uri="{FF2B5EF4-FFF2-40B4-BE49-F238E27FC236}">
                <a16:creationId xmlns:a16="http://schemas.microsoft.com/office/drawing/2014/main" id="{D4724847-1671-4BE5-B022-94688DDCE024}"/>
              </a:ext>
            </a:extLst>
          </p:cNvPr>
          <p:cNvSpPr txBox="1"/>
          <p:nvPr/>
        </p:nvSpPr>
        <p:spPr>
          <a:xfrm>
            <a:off x="8593109" y="5070075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CONSULTANT DIGITAL TRANSFORMATION</a:t>
            </a:r>
          </a:p>
        </p:txBody>
      </p:sp>
      <p:sp>
        <p:nvSpPr>
          <p:cNvPr id="124" name="TextBox 17">
            <a:extLst>
              <a:ext uri="{FF2B5EF4-FFF2-40B4-BE49-F238E27FC236}">
                <a16:creationId xmlns:a16="http://schemas.microsoft.com/office/drawing/2014/main" id="{37D54548-B13A-43C1-92E6-F2578C5DF21B}"/>
              </a:ext>
            </a:extLst>
          </p:cNvPr>
          <p:cNvSpPr txBox="1"/>
          <p:nvPr/>
        </p:nvSpPr>
        <p:spPr>
          <a:xfrm>
            <a:off x="8526267" y="6796301"/>
            <a:ext cx="4626323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F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CONSULTANT 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L &amp; D </a:t>
            </a:r>
          </a:p>
        </p:txBody>
      </p:sp>
      <p:sp>
        <p:nvSpPr>
          <p:cNvPr id="126" name="TextBox 17">
            <a:extLst>
              <a:ext uri="{FF2B5EF4-FFF2-40B4-BE49-F238E27FC236}">
                <a16:creationId xmlns:a16="http://schemas.microsoft.com/office/drawing/2014/main" id="{9C0AB3C6-E091-4661-9816-47813DD9AB3E}"/>
              </a:ext>
            </a:extLst>
          </p:cNvPr>
          <p:cNvSpPr txBox="1"/>
          <p:nvPr/>
        </p:nvSpPr>
        <p:spPr>
          <a:xfrm>
            <a:off x="13396515" y="5600700"/>
            <a:ext cx="427709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G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CONSTRUCTION MANAGER CIVIL </a:t>
            </a:r>
          </a:p>
        </p:txBody>
      </p:sp>
      <p:sp>
        <p:nvSpPr>
          <p:cNvPr id="132" name="TextBox 17">
            <a:extLst>
              <a:ext uri="{FF2B5EF4-FFF2-40B4-BE49-F238E27FC236}">
                <a16:creationId xmlns:a16="http://schemas.microsoft.com/office/drawing/2014/main" id="{9B68041E-D9D2-4E56-BE2B-3F664B0DC1B0}"/>
              </a:ext>
            </a:extLst>
          </p:cNvPr>
          <p:cNvSpPr txBox="1"/>
          <p:nvPr/>
        </p:nvSpPr>
        <p:spPr>
          <a:xfrm>
            <a:off x="13384661" y="7097909"/>
            <a:ext cx="427709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CONSTRUCTION MANAGER CIVIL </a:t>
            </a:r>
          </a:p>
        </p:txBody>
      </p:sp>
      <p:sp>
        <p:nvSpPr>
          <p:cNvPr id="134" name="TextBox 17">
            <a:extLst>
              <a:ext uri="{FF2B5EF4-FFF2-40B4-BE49-F238E27FC236}">
                <a16:creationId xmlns:a16="http://schemas.microsoft.com/office/drawing/2014/main" id="{E251A697-3EB6-4F38-B7A3-80381C421211}"/>
              </a:ext>
            </a:extLst>
          </p:cNvPr>
          <p:cNvSpPr txBox="1"/>
          <p:nvPr/>
        </p:nvSpPr>
        <p:spPr>
          <a:xfrm>
            <a:off x="13362505" y="8852237"/>
            <a:ext cx="4277096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I</a:t>
            </a:r>
          </a:p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Classic" panose="020B0604020202020204" charset="0"/>
                <a:cs typeface="Arial" panose="020B0604020202020204" pitchFamily="34" charset="0"/>
              </a:rPr>
              <a:t>CONSTRUCTION MANAGER CIVIL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45C970-A75C-463C-BAF2-8634FC87514F}"/>
              </a:ext>
            </a:extLst>
          </p:cNvPr>
          <p:cNvGrpSpPr/>
          <p:nvPr/>
        </p:nvGrpSpPr>
        <p:grpSpPr>
          <a:xfrm>
            <a:off x="-144904" y="-40831"/>
            <a:ext cx="18432904" cy="1662948"/>
            <a:chOff x="0" y="0"/>
            <a:chExt cx="18288000" cy="1662948"/>
          </a:xfrm>
        </p:grpSpPr>
        <p:sp>
          <p:nvSpPr>
            <p:cNvPr id="33" name="AutoShape 20">
              <a:extLst>
                <a:ext uri="{FF2B5EF4-FFF2-40B4-BE49-F238E27FC236}">
                  <a16:creationId xmlns:a16="http://schemas.microsoft.com/office/drawing/2014/main" id="{D715FD95-EB17-4312-8C1C-825B9B9667E0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DDA01A28-DDCE-4B47-A251-E6086718C3DE}"/>
                </a:ext>
              </a:extLst>
            </p:cNvPr>
            <p:cNvSpPr txBox="1"/>
            <p:nvPr/>
          </p:nvSpPr>
          <p:spPr>
            <a:xfrm>
              <a:off x="4800600" y="261594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INTERVIEWEES PROFILES</a:t>
              </a:r>
            </a:p>
          </p:txBody>
        </p:sp>
        <p:pic>
          <p:nvPicPr>
            <p:cNvPr id="35" name="Picture 23">
              <a:extLst>
                <a:ext uri="{FF2B5EF4-FFF2-40B4-BE49-F238E27FC236}">
                  <a16:creationId xmlns:a16="http://schemas.microsoft.com/office/drawing/2014/main" id="{F8CAC605-D6CA-4754-92C5-F71D71DF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943600" y="1085142"/>
              <a:ext cx="7040725" cy="11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82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331" tmFilter="0, 0; 0.125,0.2665; 0.25,0.4; 0.375,0.465; 0.5,0.5;  0.625,0.535; 0.75,0.6; 0.875,0.7335; 1,1">
                                          <p:stCondLst>
                                            <p:cond delay="1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65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2" dur="27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3" dur="165" decel="50000">
                                          <p:stCondLst>
                                            <p:cond delay="67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4" dur="27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5" dur="165" decel="50000">
                                          <p:stCondLst>
                                            <p:cond delay="133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6" dur="27">
                                          <p:stCondLst>
                                            <p:cond delay="164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7" dur="165" decel="50000">
                                          <p:stCondLst>
                                            <p:cond delay="166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" dur="27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9" dur="165" decel="50000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42" grpId="0"/>
      <p:bldP spid="45" grpId="0"/>
      <p:bldP spid="48" grpId="0"/>
      <p:bldP spid="59" grpId="0" animBg="1"/>
      <p:bldP spid="83" grpId="0"/>
      <p:bldP spid="116" grpId="0"/>
      <p:bldP spid="118" grpId="0"/>
      <p:bldP spid="120" grpId="0"/>
      <p:bldP spid="122" grpId="0"/>
      <p:bldP spid="124" grpId="0"/>
      <p:bldP spid="126" grpId="0"/>
      <p:bldP spid="132" grpId="0"/>
      <p:bldP spid="1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0">
            <a:extLst>
              <a:ext uri="{FF2B5EF4-FFF2-40B4-BE49-F238E27FC236}">
                <a16:creationId xmlns:a16="http://schemas.microsoft.com/office/drawing/2014/main" id="{6A6702BB-21A2-4AC6-B32C-31AE9F5F94E7}"/>
              </a:ext>
            </a:extLst>
          </p:cNvPr>
          <p:cNvSpPr/>
          <p:nvPr/>
        </p:nvSpPr>
        <p:spPr>
          <a:xfrm>
            <a:off x="-80084" y="3321314"/>
            <a:ext cx="8763000" cy="4700421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514C1FF3-A56C-45F0-9028-B67099B61485}"/>
              </a:ext>
            </a:extLst>
          </p:cNvPr>
          <p:cNvSpPr/>
          <p:nvPr/>
        </p:nvSpPr>
        <p:spPr>
          <a:xfrm>
            <a:off x="7064115" y="396980"/>
            <a:ext cx="11223885" cy="9493040"/>
          </a:xfrm>
          <a:prstGeom prst="rect">
            <a:avLst/>
          </a:prstGeom>
          <a:solidFill>
            <a:srgbClr val="8AABCA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7647" y="4152900"/>
            <a:ext cx="5674554" cy="15183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FE2DD61-2969-4354-9CFB-B124DD461542}"/>
              </a:ext>
            </a:extLst>
          </p:cNvPr>
          <p:cNvGrpSpPr/>
          <p:nvPr/>
        </p:nvGrpSpPr>
        <p:grpSpPr>
          <a:xfrm>
            <a:off x="8228098" y="1294685"/>
            <a:ext cx="8306780" cy="7116891"/>
            <a:chOff x="605131" y="2514600"/>
            <a:chExt cx="6334319" cy="7398052"/>
          </a:xfrm>
        </p:grpSpPr>
        <p:grpSp>
          <p:nvGrpSpPr>
            <p:cNvPr id="2" name="Group 2"/>
            <p:cNvGrpSpPr/>
            <p:nvPr/>
          </p:nvGrpSpPr>
          <p:grpSpPr>
            <a:xfrm rot="-10800000">
              <a:off x="1357800" y="2514600"/>
              <a:ext cx="5581650" cy="1092502"/>
              <a:chOff x="0" y="0"/>
              <a:chExt cx="38930747" cy="7620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8930747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38930746" h="7620000">
                    <a:moveTo>
                      <a:pt x="38224628" y="3378200"/>
                    </a:moveTo>
                    <a:lnTo>
                      <a:pt x="38224628" y="0"/>
                    </a:lnTo>
                    <a:lnTo>
                      <a:pt x="0" y="0"/>
                    </a:lnTo>
                    <a:lnTo>
                      <a:pt x="0" y="7620000"/>
                    </a:lnTo>
                    <a:lnTo>
                      <a:pt x="38224628" y="7620000"/>
                    </a:lnTo>
                    <a:lnTo>
                      <a:pt x="38224628" y="3958590"/>
                    </a:lnTo>
                    <a:lnTo>
                      <a:pt x="38930746" y="3669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 rot="-10800000">
              <a:off x="1357800" y="4090988"/>
              <a:ext cx="5581650" cy="1092502"/>
              <a:chOff x="0" y="0"/>
              <a:chExt cx="38930747" cy="762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930746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38930746" h="7620000">
                    <a:moveTo>
                      <a:pt x="38224628" y="3378200"/>
                    </a:moveTo>
                    <a:lnTo>
                      <a:pt x="38224628" y="0"/>
                    </a:lnTo>
                    <a:lnTo>
                      <a:pt x="0" y="0"/>
                    </a:lnTo>
                    <a:lnTo>
                      <a:pt x="0" y="7620000"/>
                    </a:lnTo>
                    <a:lnTo>
                      <a:pt x="38224628" y="7620000"/>
                    </a:lnTo>
                    <a:lnTo>
                      <a:pt x="38224628" y="3958590"/>
                    </a:lnTo>
                    <a:lnTo>
                      <a:pt x="38930746" y="3669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1357800" y="5672137"/>
              <a:ext cx="5581650" cy="1092502"/>
              <a:chOff x="0" y="0"/>
              <a:chExt cx="38930747" cy="762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930746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38930746" h="7620000">
                    <a:moveTo>
                      <a:pt x="38224628" y="3378200"/>
                    </a:moveTo>
                    <a:lnTo>
                      <a:pt x="38224628" y="0"/>
                    </a:lnTo>
                    <a:lnTo>
                      <a:pt x="0" y="0"/>
                    </a:lnTo>
                    <a:lnTo>
                      <a:pt x="0" y="7620000"/>
                    </a:lnTo>
                    <a:lnTo>
                      <a:pt x="38224628" y="7620000"/>
                    </a:lnTo>
                    <a:lnTo>
                      <a:pt x="38224628" y="3958590"/>
                    </a:lnTo>
                    <a:lnTo>
                      <a:pt x="38930746" y="3669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10800000">
              <a:off x="1357800" y="7253288"/>
              <a:ext cx="5581650" cy="1092502"/>
              <a:chOff x="0" y="0"/>
              <a:chExt cx="38930747" cy="762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8930746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38930746" h="7620000">
                    <a:moveTo>
                      <a:pt x="38224628" y="3378200"/>
                    </a:moveTo>
                    <a:lnTo>
                      <a:pt x="38224628" y="0"/>
                    </a:lnTo>
                    <a:lnTo>
                      <a:pt x="0" y="0"/>
                    </a:lnTo>
                    <a:lnTo>
                      <a:pt x="0" y="7620000"/>
                    </a:lnTo>
                    <a:lnTo>
                      <a:pt x="38224628" y="7620000"/>
                    </a:lnTo>
                    <a:lnTo>
                      <a:pt x="38224628" y="3958590"/>
                    </a:lnTo>
                    <a:lnTo>
                      <a:pt x="38930746" y="3669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1357800" y="8820150"/>
              <a:ext cx="5581650" cy="1092502"/>
              <a:chOff x="0" y="0"/>
              <a:chExt cx="38930747" cy="762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8930746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38930746" h="7620000">
                    <a:moveTo>
                      <a:pt x="38224628" y="3378200"/>
                    </a:moveTo>
                    <a:lnTo>
                      <a:pt x="38224628" y="0"/>
                    </a:lnTo>
                    <a:lnTo>
                      <a:pt x="0" y="0"/>
                    </a:lnTo>
                    <a:lnTo>
                      <a:pt x="0" y="7620000"/>
                    </a:lnTo>
                    <a:lnTo>
                      <a:pt x="38224628" y="7620000"/>
                    </a:lnTo>
                    <a:lnTo>
                      <a:pt x="38224628" y="3958590"/>
                    </a:lnTo>
                    <a:lnTo>
                      <a:pt x="38930746" y="3669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-2858600" y="6165850"/>
              <a:ext cx="7331979" cy="65564"/>
            </a:xfrm>
            <a:prstGeom prst="rect">
              <a:avLst/>
            </a:prstGeom>
          </p:spPr>
        </p:pic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611481" y="4409760"/>
              <a:ext cx="349044" cy="394213"/>
              <a:chOff x="-156800" y="-5082"/>
              <a:chExt cx="5631428" cy="63601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156800" y="-5082"/>
                <a:ext cx="5631428" cy="6360180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27032" y="5971859"/>
              <a:ext cx="349044" cy="413264"/>
              <a:chOff x="94092" y="-5099"/>
              <a:chExt cx="5631428" cy="666754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94092" y="-5099"/>
                <a:ext cx="5631428" cy="6667547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11481" y="7553009"/>
              <a:ext cx="355394" cy="413264"/>
              <a:chOff x="-156812" y="-312449"/>
              <a:chExt cx="5733874" cy="666754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156812" y="-312449"/>
                <a:ext cx="5733874" cy="6667547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620682" y="9114485"/>
              <a:ext cx="355394" cy="413264"/>
              <a:chOff x="-8353" y="-629862"/>
              <a:chExt cx="5733886" cy="666754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8353" y="-629862"/>
                <a:ext cx="5733886" cy="6667547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05131" y="2860361"/>
              <a:ext cx="355394" cy="362463"/>
              <a:chOff x="-156800" y="-5065"/>
              <a:chExt cx="5733886" cy="58479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56800" y="-5065"/>
                <a:ext cx="5733886" cy="584793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606063" y="2996504"/>
              <a:ext cx="5073119" cy="2739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85"/>
                </a:lnSpc>
              </a:pPr>
              <a:r>
                <a:rPr lang="en-US" sz="2100" dirty="0">
                  <a:latin typeface="Source Serif Pro" panose="020B0604020202020204" charset="0"/>
                </a:rPr>
                <a:t>Determine</a:t>
              </a:r>
              <a:r>
                <a:rPr lang="en-US" sz="1924" dirty="0">
                  <a:latin typeface="Kollektif Bold"/>
                </a:rPr>
                <a:t> </a:t>
              </a:r>
              <a:r>
                <a:rPr lang="en-US" sz="2100" dirty="0">
                  <a:latin typeface="Source Serif Pro" panose="020B0604020202020204" charset="0"/>
                </a:rPr>
                <a:t>the</a:t>
              </a:r>
              <a:r>
                <a:rPr lang="en-US" sz="1924" dirty="0">
                  <a:latin typeface="Kollektif Bold"/>
                </a:rPr>
                <a:t> </a:t>
              </a:r>
              <a:r>
                <a:rPr lang="en-US" sz="2100" dirty="0">
                  <a:latin typeface="Source Serif Pro" panose="020B0604020202020204" charset="0"/>
                </a:rPr>
                <a:t>maturity</a:t>
              </a:r>
              <a:r>
                <a:rPr lang="en-US" sz="1924" dirty="0">
                  <a:latin typeface="Kollektif Bold"/>
                </a:rPr>
                <a:t> </a:t>
              </a:r>
              <a:r>
                <a:rPr lang="en-US" sz="2100" dirty="0">
                  <a:latin typeface="Source Serif Pro" panose="020B0604020202020204" charset="0"/>
                </a:rPr>
                <a:t>level</a:t>
              </a:r>
              <a:r>
                <a:rPr lang="en-US" sz="1924" dirty="0">
                  <a:latin typeface="Kollektif Bold"/>
                </a:rPr>
                <a:t> </a:t>
              </a:r>
              <a:r>
                <a:rPr lang="en-US" sz="2100" dirty="0">
                  <a:latin typeface="Source Serif Pro" panose="020B0604020202020204" charset="0"/>
                </a:rPr>
                <a:t>of lean and agile</a:t>
              </a:r>
              <a:r>
                <a:rPr lang="en-US" sz="1924" dirty="0">
                  <a:latin typeface="Kollektif Bold"/>
                </a:rPr>
                <a:t> </a:t>
              </a:r>
              <a:r>
                <a:rPr lang="en-US" sz="2100" dirty="0">
                  <a:latin typeface="Source Serif Pro" panose="020B0604020202020204" charset="0"/>
                </a:rPr>
                <a:t>practices</a:t>
              </a:r>
            </a:p>
          </p:txBody>
        </p:sp>
      </p:grpSp>
      <p:sp>
        <p:nvSpPr>
          <p:cNvPr id="41" name="TextBox 28">
            <a:extLst>
              <a:ext uri="{FF2B5EF4-FFF2-40B4-BE49-F238E27FC236}">
                <a16:creationId xmlns:a16="http://schemas.microsoft.com/office/drawing/2014/main" id="{8030670C-9EBB-41CB-B716-C09B1F599076}"/>
              </a:ext>
            </a:extLst>
          </p:cNvPr>
          <p:cNvSpPr txBox="1"/>
          <p:nvPr/>
        </p:nvSpPr>
        <p:spPr>
          <a:xfrm>
            <a:off x="9508234" y="3228556"/>
            <a:ext cx="4880316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2100" dirty="0">
                <a:latin typeface="Source Serif Pro" panose="020B0604020202020204" charset="0"/>
              </a:rPr>
              <a:t>Communalities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between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both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mindsets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C111C29B-674E-4F3A-AC80-8BA15548AED7}"/>
              </a:ext>
            </a:extLst>
          </p:cNvPr>
          <p:cNvSpPr txBox="1"/>
          <p:nvPr/>
        </p:nvSpPr>
        <p:spPr>
          <a:xfrm>
            <a:off x="9428243" y="4764515"/>
            <a:ext cx="6822831" cy="507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2100" dirty="0">
                <a:latin typeface="Source Serif Pro" panose="020B0604020202020204" charset="0"/>
              </a:rPr>
              <a:t>Focus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on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iterations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and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the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feasibility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of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integrating</a:t>
            </a:r>
            <a:r>
              <a:rPr lang="en-US" sz="1924" dirty="0">
                <a:latin typeface="Kollektif Bold"/>
              </a:rPr>
              <a:t> </a:t>
            </a:r>
            <a:r>
              <a:rPr lang="en-US" sz="2100" dirty="0">
                <a:latin typeface="Source Serif Pro" panose="020B0604020202020204" charset="0"/>
              </a:rPr>
              <a:t>it in lean process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AB7C9C7C-6878-4BDA-BBEA-D3202F9358C6}"/>
              </a:ext>
            </a:extLst>
          </p:cNvPr>
          <p:cNvSpPr txBox="1"/>
          <p:nvPr/>
        </p:nvSpPr>
        <p:spPr>
          <a:xfrm>
            <a:off x="8950930" y="6181857"/>
            <a:ext cx="6816708" cy="507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2100" dirty="0">
                <a:latin typeface="Source Serif Pro" panose="020B0604020202020204" charset="0"/>
              </a:rPr>
              <a:t>Focus on self-</a:t>
            </a:r>
            <a:r>
              <a:rPr lang="en-US" sz="2100" dirty="0" err="1">
                <a:latin typeface="Source Serif Pro" panose="020B0604020202020204" charset="0"/>
              </a:rPr>
              <a:t>organisation</a:t>
            </a:r>
            <a:r>
              <a:rPr lang="en-US" sz="2100" dirty="0">
                <a:latin typeface="Source Serif Pro" panose="020B0604020202020204" charset="0"/>
              </a:rPr>
              <a:t> and the feasibility of integrating it in lean process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E42234-D825-4E31-A3E8-A6C18DFC3DEC}"/>
              </a:ext>
            </a:extLst>
          </p:cNvPr>
          <p:cNvSpPr txBox="1"/>
          <p:nvPr/>
        </p:nvSpPr>
        <p:spPr>
          <a:xfrm>
            <a:off x="9336745" y="7721973"/>
            <a:ext cx="7115090" cy="599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2100" dirty="0">
                <a:latin typeface="Source Serif Pro" panose="020B0604020202020204" charset="0"/>
              </a:rPr>
              <a:t>Focus on Daily briefing and retrospective meetings  and the feasibility of integrating them in lean process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7DCE2042-29BE-4A48-A405-224E4BA37EED}"/>
              </a:ext>
            </a:extLst>
          </p:cNvPr>
          <p:cNvSpPr txBox="1"/>
          <p:nvPr/>
        </p:nvSpPr>
        <p:spPr>
          <a:xfrm>
            <a:off x="100533" y="4686300"/>
            <a:ext cx="6468782" cy="157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 dirty="0">
                <a:solidFill>
                  <a:srgbClr val="F9FCFF"/>
                </a:solidFill>
                <a:latin typeface="Source Serif Pro"/>
              </a:rPr>
              <a:t>THE INTERVIEW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9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3618253"/>
              <a:ext cx="21945600" cy="2224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endParaRPr lang="en-US" sz="4800" spc="120" dirty="0">
                <a:solidFill>
                  <a:srgbClr val="8AABCA"/>
                </a:solidFill>
                <a:latin typeface="Source Serif Pro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7200" spc="120" dirty="0">
                  <a:solidFill>
                    <a:srgbClr val="8AABCA"/>
                  </a:solidFill>
                  <a:latin typeface="Source Serif Pro"/>
                </a:rPr>
                <a:t>INTERVIEW FINDINGS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25408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utoShape 60">
            <a:extLst>
              <a:ext uri="{FF2B5EF4-FFF2-40B4-BE49-F238E27FC236}">
                <a16:creationId xmlns:a16="http://schemas.microsoft.com/office/drawing/2014/main" id="{34251A3A-4973-4739-9368-D03BDF5C5E1D}"/>
              </a:ext>
            </a:extLst>
          </p:cNvPr>
          <p:cNvSpPr/>
          <p:nvPr/>
        </p:nvSpPr>
        <p:spPr>
          <a:xfrm>
            <a:off x="0" y="-1"/>
            <a:ext cx="18436502" cy="10350949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65307">
            <a:off x="16872502" y="7461409"/>
            <a:ext cx="1398051" cy="201818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33306">
            <a:off x="16564837" y="1506334"/>
            <a:ext cx="1837959" cy="122976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796783" y="550658"/>
            <a:ext cx="1565288" cy="902175"/>
          </a:xfrm>
          <a:prstGeom prst="rect">
            <a:avLst/>
          </a:prstGeom>
        </p:spPr>
      </p:pic>
      <p:sp>
        <p:nvSpPr>
          <p:cNvPr id="192" name="TextBox 21">
            <a:extLst>
              <a:ext uri="{FF2B5EF4-FFF2-40B4-BE49-F238E27FC236}">
                <a16:creationId xmlns:a16="http://schemas.microsoft.com/office/drawing/2014/main" id="{816578C5-7179-478E-AF1E-96B1A86111BC}"/>
              </a:ext>
            </a:extLst>
          </p:cNvPr>
          <p:cNvSpPr txBox="1"/>
          <p:nvPr/>
        </p:nvSpPr>
        <p:spPr>
          <a:xfrm>
            <a:off x="4812586" y="220763"/>
            <a:ext cx="9341396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 dirty="0">
                <a:solidFill>
                  <a:srgbClr val="F9FCFF"/>
                </a:solidFill>
                <a:latin typeface="Source Serif Pro"/>
              </a:rPr>
              <a:t>INTERVIEWS FINDINGS</a:t>
            </a:r>
          </a:p>
        </p:txBody>
      </p:sp>
      <p:pic>
        <p:nvPicPr>
          <p:cNvPr id="194" name="Picture 23">
            <a:extLst>
              <a:ext uri="{FF2B5EF4-FFF2-40B4-BE49-F238E27FC236}">
                <a16:creationId xmlns:a16="http://schemas.microsoft.com/office/drawing/2014/main" id="{E5EC35F6-D5E3-46AE-8CA0-7F905E5EED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54570" y="1044311"/>
            <a:ext cx="7034468" cy="118701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58FD1C-9F48-4AB5-8C29-4860E0DDF407}"/>
              </a:ext>
            </a:extLst>
          </p:cNvPr>
          <p:cNvGrpSpPr/>
          <p:nvPr/>
        </p:nvGrpSpPr>
        <p:grpSpPr>
          <a:xfrm>
            <a:off x="8823740" y="1862891"/>
            <a:ext cx="7751105" cy="6906131"/>
            <a:chOff x="8823740" y="1862891"/>
            <a:chExt cx="7751105" cy="6906131"/>
          </a:xfrm>
        </p:grpSpPr>
        <p:grpSp>
          <p:nvGrpSpPr>
            <p:cNvPr id="163" name="Group 2">
              <a:extLst>
                <a:ext uri="{FF2B5EF4-FFF2-40B4-BE49-F238E27FC236}">
                  <a16:creationId xmlns:a16="http://schemas.microsoft.com/office/drawing/2014/main" id="{3BBF5E1A-F797-4B2E-87BF-627202A07A98}"/>
                </a:ext>
              </a:extLst>
            </p:cNvPr>
            <p:cNvGrpSpPr/>
            <p:nvPr/>
          </p:nvGrpSpPr>
          <p:grpSpPr>
            <a:xfrm>
              <a:off x="8823740" y="1862891"/>
              <a:ext cx="7751105" cy="6906131"/>
              <a:chOff x="-3811" y="-28396"/>
              <a:chExt cx="10988493" cy="11738016"/>
            </a:xfrm>
          </p:grpSpPr>
          <p:sp>
            <p:nvSpPr>
              <p:cNvPr id="187" name="Freeform 4">
                <a:extLst>
                  <a:ext uri="{FF2B5EF4-FFF2-40B4-BE49-F238E27FC236}">
                    <a16:creationId xmlns:a16="http://schemas.microsoft.com/office/drawing/2014/main" id="{FE587A2D-6265-4A4F-A46F-C8833A29FBE8}"/>
                  </a:ext>
                </a:extLst>
              </p:cNvPr>
              <p:cNvSpPr/>
              <p:nvPr/>
            </p:nvSpPr>
            <p:spPr>
              <a:xfrm>
                <a:off x="-3811" y="-28396"/>
                <a:ext cx="10973253" cy="11709620"/>
              </a:xfrm>
              <a:custGeom>
                <a:avLst/>
                <a:gdLst/>
                <a:ahLst/>
                <a:cxnLst/>
                <a:rect l="l" t="t" r="r" b="b"/>
                <a:pathLst>
                  <a:path w="10959283" h="11682950">
                    <a:moveTo>
                      <a:pt x="10959283" y="11682950"/>
                    </a:moveTo>
                    <a:lnTo>
                      <a:pt x="0" y="11675331"/>
                    </a:lnTo>
                    <a:lnTo>
                      <a:pt x="0" y="4114501"/>
                    </a:lnTo>
                    <a:lnTo>
                      <a:pt x="7620" y="20320"/>
                    </a:lnTo>
                    <a:lnTo>
                      <a:pt x="5512336" y="0"/>
                    </a:lnTo>
                    <a:lnTo>
                      <a:pt x="10937692" y="8890"/>
                    </a:lnTo>
                    <a:close/>
                  </a:path>
                </a:pathLst>
              </a:custGeom>
              <a:solidFill>
                <a:srgbClr val="93A4D8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8" name="Freeform 5">
                <a:extLst>
                  <a:ext uri="{FF2B5EF4-FFF2-40B4-BE49-F238E27FC236}">
                    <a16:creationId xmlns:a16="http://schemas.microsoft.com/office/drawing/2014/main" id="{3469C797-C19A-4E83-B6C5-ECAE3B81C081}"/>
                  </a:ext>
                </a:extLst>
              </p:cNvPr>
              <p:cNvSpPr/>
              <p:nvPr/>
            </p:nvSpPr>
            <p:spPr>
              <a:xfrm>
                <a:off x="-3810" y="0"/>
                <a:ext cx="10988492" cy="11709620"/>
              </a:xfrm>
              <a:custGeom>
                <a:avLst/>
                <a:gdLst/>
                <a:ahLst/>
                <a:cxnLst/>
                <a:rect l="l" t="t" r="r" b="b"/>
                <a:pathLst>
                  <a:path w="10988492" h="11709620">
                    <a:moveTo>
                      <a:pt x="10954202" y="21590"/>
                    </a:moveTo>
                    <a:cubicBezTo>
                      <a:pt x="10955473" y="34290"/>
                      <a:pt x="10955473" y="44450"/>
                      <a:pt x="10956742" y="71182"/>
                    </a:cubicBezTo>
                    <a:cubicBezTo>
                      <a:pt x="10959282" y="319743"/>
                      <a:pt x="10960552" y="577510"/>
                      <a:pt x="10963092" y="826071"/>
                    </a:cubicBezTo>
                    <a:cubicBezTo>
                      <a:pt x="10963092" y="1185103"/>
                      <a:pt x="10975792" y="8264488"/>
                      <a:pt x="10982142" y="8623520"/>
                    </a:cubicBezTo>
                    <a:cubicBezTo>
                      <a:pt x="10988492" y="9166671"/>
                      <a:pt x="10984682" y="9719029"/>
                      <a:pt x="10984682" y="10262181"/>
                    </a:cubicBezTo>
                    <a:cubicBezTo>
                      <a:pt x="10984682" y="10740891"/>
                      <a:pt x="10985952" y="11182777"/>
                      <a:pt x="10987223" y="11648660"/>
                    </a:cubicBezTo>
                    <a:lnTo>
                      <a:pt x="10987223" y="11708350"/>
                    </a:lnTo>
                    <a:cubicBezTo>
                      <a:pt x="10964362" y="11708350"/>
                      <a:pt x="10944042" y="11709620"/>
                      <a:pt x="10923723" y="11708350"/>
                    </a:cubicBezTo>
                    <a:cubicBezTo>
                      <a:pt x="10379020" y="11703270"/>
                      <a:pt x="9809277" y="11709620"/>
                      <a:pt x="9248167" y="11704540"/>
                    </a:cubicBezTo>
                    <a:cubicBezTo>
                      <a:pt x="8911501" y="11700730"/>
                      <a:pt x="8583468" y="11703270"/>
                      <a:pt x="8246801" y="11700730"/>
                    </a:cubicBezTo>
                    <a:lnTo>
                      <a:pt x="7780648" y="11696920"/>
                    </a:lnTo>
                    <a:cubicBezTo>
                      <a:pt x="7685691" y="11696920"/>
                      <a:pt x="7599367" y="11698190"/>
                      <a:pt x="7504410" y="11698190"/>
                    </a:cubicBezTo>
                    <a:cubicBezTo>
                      <a:pt x="7262701" y="11696920"/>
                      <a:pt x="6598001" y="11698190"/>
                      <a:pt x="6356292" y="11696920"/>
                    </a:cubicBezTo>
                    <a:cubicBezTo>
                      <a:pt x="6183643" y="11695650"/>
                      <a:pt x="2730658" y="11704540"/>
                      <a:pt x="2558009" y="11703270"/>
                    </a:cubicBezTo>
                    <a:cubicBezTo>
                      <a:pt x="2514847" y="11703270"/>
                      <a:pt x="2463052" y="11704540"/>
                      <a:pt x="2419890" y="11704540"/>
                    </a:cubicBezTo>
                    <a:cubicBezTo>
                      <a:pt x="2316300" y="11704540"/>
                      <a:pt x="2221343" y="11705810"/>
                      <a:pt x="2117753" y="11705810"/>
                    </a:cubicBezTo>
                    <a:cubicBezTo>
                      <a:pt x="1858780" y="11705810"/>
                      <a:pt x="1608438" y="11704540"/>
                      <a:pt x="1349464" y="11703270"/>
                    </a:cubicBezTo>
                    <a:cubicBezTo>
                      <a:pt x="1194080" y="11702000"/>
                      <a:pt x="1038696" y="11700730"/>
                      <a:pt x="891944" y="11699460"/>
                    </a:cubicBezTo>
                    <a:cubicBezTo>
                      <a:pt x="615705" y="11698190"/>
                      <a:pt x="339466" y="11696920"/>
                      <a:pt x="54595" y="11696920"/>
                    </a:cubicBezTo>
                    <a:cubicBezTo>
                      <a:pt x="38100" y="11696920"/>
                      <a:pt x="29210" y="11696920"/>
                      <a:pt x="19050" y="11695650"/>
                    </a:cubicBezTo>
                    <a:cubicBezTo>
                      <a:pt x="10160" y="11694380"/>
                      <a:pt x="5080" y="11688030"/>
                      <a:pt x="7620" y="11679140"/>
                    </a:cubicBezTo>
                    <a:cubicBezTo>
                      <a:pt x="16510" y="11643075"/>
                      <a:pt x="12700" y="11412927"/>
                      <a:pt x="11430" y="11173571"/>
                    </a:cubicBezTo>
                    <a:cubicBezTo>
                      <a:pt x="10160" y="10685656"/>
                      <a:pt x="6350" y="10206945"/>
                      <a:pt x="7620" y="9719029"/>
                    </a:cubicBezTo>
                    <a:cubicBezTo>
                      <a:pt x="5080" y="9111436"/>
                      <a:pt x="0" y="1590165"/>
                      <a:pt x="7620" y="973366"/>
                    </a:cubicBezTo>
                    <a:cubicBezTo>
                      <a:pt x="8890" y="853688"/>
                      <a:pt x="7620" y="724805"/>
                      <a:pt x="8890" y="605127"/>
                    </a:cubicBezTo>
                    <a:cubicBezTo>
                      <a:pt x="10160" y="411802"/>
                      <a:pt x="12700" y="200065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123655" y="30480"/>
                      <a:pt x="261774" y="29210"/>
                    </a:cubicBezTo>
                    <a:cubicBezTo>
                      <a:pt x="494851" y="25400"/>
                      <a:pt x="727927" y="22860"/>
                      <a:pt x="969636" y="20320"/>
                    </a:cubicBezTo>
                    <a:cubicBezTo>
                      <a:pt x="1133653" y="17780"/>
                      <a:pt x="1297670" y="16510"/>
                      <a:pt x="1453054" y="13970"/>
                    </a:cubicBezTo>
                    <a:cubicBezTo>
                      <a:pt x="1608438" y="11430"/>
                      <a:pt x="1772455" y="8890"/>
                      <a:pt x="1927839" y="8890"/>
                    </a:cubicBezTo>
                    <a:cubicBezTo>
                      <a:pt x="2100489" y="7620"/>
                      <a:pt x="2273138" y="10160"/>
                      <a:pt x="2445787" y="8890"/>
                    </a:cubicBezTo>
                    <a:cubicBezTo>
                      <a:pt x="2661599" y="8890"/>
                      <a:pt x="6572104" y="6350"/>
                      <a:pt x="6787916" y="5080"/>
                    </a:cubicBezTo>
                    <a:cubicBezTo>
                      <a:pt x="6995095" y="3810"/>
                      <a:pt x="7202274" y="2540"/>
                      <a:pt x="7418085" y="2540"/>
                    </a:cubicBezTo>
                    <a:cubicBezTo>
                      <a:pt x="7772016" y="1270"/>
                      <a:pt x="8117315" y="0"/>
                      <a:pt x="8471246" y="0"/>
                    </a:cubicBezTo>
                    <a:cubicBezTo>
                      <a:pt x="8617997" y="0"/>
                      <a:pt x="8773382" y="2540"/>
                      <a:pt x="8920134" y="2540"/>
                    </a:cubicBezTo>
                    <a:cubicBezTo>
                      <a:pt x="9325860" y="3810"/>
                      <a:pt x="9740218" y="5080"/>
                      <a:pt x="10145944" y="7620"/>
                    </a:cubicBezTo>
                    <a:cubicBezTo>
                      <a:pt x="10361755" y="8890"/>
                      <a:pt x="10577567" y="12700"/>
                      <a:pt x="10793379" y="16510"/>
                    </a:cubicBezTo>
                    <a:lnTo>
                      <a:pt x="10923723" y="16510"/>
                    </a:lnTo>
                    <a:cubicBezTo>
                      <a:pt x="10935152" y="17780"/>
                      <a:pt x="10944042" y="20320"/>
                      <a:pt x="10954202" y="21590"/>
                    </a:cubicBezTo>
                    <a:close/>
                    <a:moveTo>
                      <a:pt x="10964362" y="11691841"/>
                    </a:moveTo>
                    <a:cubicBezTo>
                      <a:pt x="10965632" y="11675330"/>
                      <a:pt x="10966902" y="11662630"/>
                      <a:pt x="10966902" y="11649930"/>
                    </a:cubicBezTo>
                    <a:cubicBezTo>
                      <a:pt x="10965632" y="11136748"/>
                      <a:pt x="10964362" y="10648832"/>
                      <a:pt x="10964362" y="10124092"/>
                    </a:cubicBezTo>
                    <a:cubicBezTo>
                      <a:pt x="10964362" y="9884737"/>
                      <a:pt x="10966902" y="9645383"/>
                      <a:pt x="10965632" y="9406027"/>
                    </a:cubicBezTo>
                    <a:cubicBezTo>
                      <a:pt x="10965632" y="9185084"/>
                      <a:pt x="10964362" y="8954935"/>
                      <a:pt x="10963092" y="8733992"/>
                    </a:cubicBezTo>
                    <a:cubicBezTo>
                      <a:pt x="10958012" y="8393371"/>
                      <a:pt x="10946582" y="1341604"/>
                      <a:pt x="10946582" y="1000984"/>
                    </a:cubicBezTo>
                    <a:cubicBezTo>
                      <a:pt x="10944042" y="715599"/>
                      <a:pt x="10941502" y="421008"/>
                      <a:pt x="10938962" y="135624"/>
                    </a:cubicBezTo>
                    <a:cubicBezTo>
                      <a:pt x="10937692" y="44450"/>
                      <a:pt x="10936423" y="43180"/>
                      <a:pt x="10914232" y="41910"/>
                    </a:cubicBezTo>
                    <a:cubicBezTo>
                      <a:pt x="10888336" y="41910"/>
                      <a:pt x="10871071" y="41910"/>
                      <a:pt x="10845173" y="40640"/>
                    </a:cubicBezTo>
                    <a:cubicBezTo>
                      <a:pt x="10629361" y="36830"/>
                      <a:pt x="10404918" y="31750"/>
                      <a:pt x="10189106" y="30480"/>
                    </a:cubicBezTo>
                    <a:cubicBezTo>
                      <a:pt x="9662526" y="26670"/>
                      <a:pt x="9127313" y="25400"/>
                      <a:pt x="8600733" y="22860"/>
                    </a:cubicBezTo>
                    <a:lnTo>
                      <a:pt x="7979195" y="22860"/>
                    </a:lnTo>
                    <a:cubicBezTo>
                      <a:pt x="7702957" y="22860"/>
                      <a:pt x="7426718" y="22860"/>
                      <a:pt x="7159112" y="24130"/>
                    </a:cubicBezTo>
                    <a:cubicBezTo>
                      <a:pt x="6926036" y="25400"/>
                      <a:pt x="2998265" y="29210"/>
                      <a:pt x="2765188" y="29210"/>
                    </a:cubicBezTo>
                    <a:cubicBezTo>
                      <a:pt x="2385360" y="29210"/>
                      <a:pt x="2005531" y="26670"/>
                      <a:pt x="1625703" y="33020"/>
                    </a:cubicBezTo>
                    <a:cubicBezTo>
                      <a:pt x="1427156" y="36830"/>
                      <a:pt x="1237242" y="36830"/>
                      <a:pt x="1047328" y="38100"/>
                    </a:cubicBezTo>
                    <a:cubicBezTo>
                      <a:pt x="719295" y="41910"/>
                      <a:pt x="391261" y="45720"/>
                      <a:pt x="63227" y="50800"/>
                    </a:cubicBezTo>
                    <a:cubicBezTo>
                      <a:pt x="36830" y="50800"/>
                      <a:pt x="34290" y="61976"/>
                      <a:pt x="33020" y="172448"/>
                    </a:cubicBezTo>
                    <a:cubicBezTo>
                      <a:pt x="31750" y="338155"/>
                      <a:pt x="31750" y="503862"/>
                      <a:pt x="30480" y="669569"/>
                    </a:cubicBezTo>
                    <a:cubicBezTo>
                      <a:pt x="29210" y="945748"/>
                      <a:pt x="26670" y="1212721"/>
                      <a:pt x="25400" y="1488900"/>
                    </a:cubicBezTo>
                    <a:cubicBezTo>
                      <a:pt x="20320" y="1783491"/>
                      <a:pt x="26670" y="8982553"/>
                      <a:pt x="29210" y="9277144"/>
                    </a:cubicBezTo>
                    <a:cubicBezTo>
                      <a:pt x="29210" y="9590146"/>
                      <a:pt x="29210" y="9912355"/>
                      <a:pt x="30480" y="10225358"/>
                    </a:cubicBezTo>
                    <a:cubicBezTo>
                      <a:pt x="30480" y="10455507"/>
                      <a:pt x="33020" y="10685656"/>
                      <a:pt x="33020" y="10915805"/>
                    </a:cubicBezTo>
                    <a:cubicBezTo>
                      <a:pt x="33020" y="11164366"/>
                      <a:pt x="33020" y="11412927"/>
                      <a:pt x="31750" y="11649930"/>
                    </a:cubicBezTo>
                    <a:lnTo>
                      <a:pt x="31750" y="11660091"/>
                    </a:lnTo>
                    <a:cubicBezTo>
                      <a:pt x="31750" y="11670250"/>
                      <a:pt x="35560" y="11674060"/>
                      <a:pt x="44450" y="11674060"/>
                    </a:cubicBezTo>
                    <a:cubicBezTo>
                      <a:pt x="140920" y="11674060"/>
                      <a:pt x="261774" y="11675330"/>
                      <a:pt x="373996" y="11675330"/>
                    </a:cubicBezTo>
                    <a:cubicBezTo>
                      <a:pt x="538013" y="11675330"/>
                      <a:pt x="710662" y="11672791"/>
                      <a:pt x="874679" y="11675330"/>
                    </a:cubicBezTo>
                    <a:cubicBezTo>
                      <a:pt x="1142285" y="11679141"/>
                      <a:pt x="1409892" y="11681680"/>
                      <a:pt x="1677498" y="11680410"/>
                    </a:cubicBezTo>
                    <a:cubicBezTo>
                      <a:pt x="1850147" y="11679141"/>
                      <a:pt x="2014164" y="11681680"/>
                      <a:pt x="2186813" y="11681680"/>
                    </a:cubicBezTo>
                    <a:cubicBezTo>
                      <a:pt x="2437155" y="11681680"/>
                      <a:pt x="2687496" y="11680410"/>
                      <a:pt x="2937837" y="11681680"/>
                    </a:cubicBezTo>
                    <a:cubicBezTo>
                      <a:pt x="3309033" y="11682950"/>
                      <a:pt x="7383556" y="11672791"/>
                      <a:pt x="7763384" y="11675330"/>
                    </a:cubicBezTo>
                    <a:cubicBezTo>
                      <a:pt x="7927401" y="11676600"/>
                      <a:pt x="8091418" y="11677870"/>
                      <a:pt x="8246802" y="11677870"/>
                    </a:cubicBezTo>
                    <a:cubicBezTo>
                      <a:pt x="8531673" y="11680410"/>
                      <a:pt x="8807912" y="11676600"/>
                      <a:pt x="9092783" y="11680410"/>
                    </a:cubicBezTo>
                    <a:cubicBezTo>
                      <a:pt x="9325860" y="11682950"/>
                      <a:pt x="9558936" y="11682950"/>
                      <a:pt x="9792013" y="11685491"/>
                    </a:cubicBezTo>
                    <a:cubicBezTo>
                      <a:pt x="10137312" y="11689300"/>
                      <a:pt x="10482610" y="11691841"/>
                      <a:pt x="10827908" y="11693110"/>
                    </a:cubicBezTo>
                    <a:cubicBezTo>
                      <a:pt x="10926262" y="11693110"/>
                      <a:pt x="10944042" y="11691841"/>
                      <a:pt x="10964362" y="11691841"/>
                    </a:cubicBezTo>
                    <a:close/>
                  </a:path>
                </a:pathLst>
              </a:custGeom>
              <a:solidFill>
                <a:srgbClr val="FEF9DD"/>
              </a:solidFill>
              <a:ln>
                <a:noFill/>
              </a:ln>
            </p:spPr>
          </p:sp>
        </p:grpSp>
        <p:pic>
          <p:nvPicPr>
            <p:cNvPr id="164" name="Picture 14">
              <a:extLst>
                <a:ext uri="{FF2B5EF4-FFF2-40B4-BE49-F238E27FC236}">
                  <a16:creationId xmlns:a16="http://schemas.microsoft.com/office/drawing/2014/main" id="{F973A641-147C-494A-A429-77F9E669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21467340">
              <a:off x="9379389" y="2606011"/>
              <a:ext cx="6143368" cy="285490"/>
            </a:xfrm>
            <a:prstGeom prst="rect">
              <a:avLst/>
            </a:prstGeom>
          </p:spPr>
        </p:pic>
        <p:pic>
          <p:nvPicPr>
            <p:cNvPr id="165" name="Picture 18">
              <a:extLst>
                <a:ext uri="{FF2B5EF4-FFF2-40B4-BE49-F238E27FC236}">
                  <a16:creationId xmlns:a16="http://schemas.microsoft.com/office/drawing/2014/main" id="{E667258B-C644-48E7-B1C5-29A4FCA9F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8530" b="37583"/>
            <a:stretch>
              <a:fillRect/>
            </a:stretch>
          </p:blipFill>
          <p:spPr>
            <a:xfrm rot="11352038">
              <a:off x="16133512" y="8065886"/>
              <a:ext cx="387872" cy="656481"/>
            </a:xfrm>
            <a:prstGeom prst="rect">
              <a:avLst/>
            </a:prstGeom>
          </p:spPr>
        </p:pic>
        <p:pic>
          <p:nvPicPr>
            <p:cNvPr id="166" name="Picture 20">
              <a:extLst>
                <a:ext uri="{FF2B5EF4-FFF2-40B4-BE49-F238E27FC236}">
                  <a16:creationId xmlns:a16="http://schemas.microsoft.com/office/drawing/2014/main" id="{F7D55E9D-7C09-4000-87E8-1F0FAE15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8530" b="37583"/>
            <a:stretch>
              <a:fillRect/>
            </a:stretch>
          </p:blipFill>
          <p:spPr>
            <a:xfrm rot="11352038">
              <a:off x="8934741" y="1889678"/>
              <a:ext cx="387872" cy="656481"/>
            </a:xfrm>
            <a:prstGeom prst="rect">
              <a:avLst/>
            </a:prstGeom>
          </p:spPr>
        </p:pic>
        <p:sp>
          <p:nvSpPr>
            <p:cNvPr id="168" name="TextBox 24">
              <a:extLst>
                <a:ext uri="{FF2B5EF4-FFF2-40B4-BE49-F238E27FC236}">
                  <a16:creationId xmlns:a16="http://schemas.microsoft.com/office/drawing/2014/main" id="{530B6C6B-7A67-42D9-B493-A84CC32F2C36}"/>
                </a:ext>
              </a:extLst>
            </p:cNvPr>
            <p:cNvSpPr txBox="1"/>
            <p:nvPr/>
          </p:nvSpPr>
          <p:spPr>
            <a:xfrm>
              <a:off x="9553324" y="1956921"/>
              <a:ext cx="6937926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Montserrat Classic"/>
                </a:rPr>
                <a:t>Working in iterations</a:t>
              </a:r>
            </a:p>
          </p:txBody>
        </p:sp>
        <p:pic>
          <p:nvPicPr>
            <p:cNvPr id="170" name="Picture 28">
              <a:extLst>
                <a:ext uri="{FF2B5EF4-FFF2-40B4-BE49-F238E27FC236}">
                  <a16:creationId xmlns:a16="http://schemas.microsoft.com/office/drawing/2014/main" id="{5C456683-E431-489D-BC9F-804DE4E6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997255" y="3915698"/>
              <a:ext cx="262843" cy="247581"/>
            </a:xfrm>
            <a:prstGeom prst="rect">
              <a:avLst/>
            </a:prstGeom>
          </p:spPr>
        </p:pic>
        <p:sp>
          <p:nvSpPr>
            <p:cNvPr id="174" name="TextBox 33">
              <a:extLst>
                <a:ext uri="{FF2B5EF4-FFF2-40B4-BE49-F238E27FC236}">
                  <a16:creationId xmlns:a16="http://schemas.microsoft.com/office/drawing/2014/main" id="{A1D0BD63-05AE-48F3-A338-60CF1ABC7E9A}"/>
                </a:ext>
              </a:extLst>
            </p:cNvPr>
            <p:cNvSpPr txBox="1"/>
            <p:nvPr/>
          </p:nvSpPr>
          <p:spPr>
            <a:xfrm>
              <a:off x="9393783" y="3865290"/>
              <a:ext cx="6937926" cy="1079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Achieved by dividing the workflow into smaller iterations that are planned and </a:t>
              </a:r>
              <a:r>
                <a:rPr lang="en-US" sz="2400" dirty="0" err="1">
                  <a:solidFill>
                    <a:srgbClr val="324B9A"/>
                  </a:solidFill>
                  <a:latin typeface="Source Serif Pro Bold"/>
                </a:rPr>
                <a:t>realised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 independently</a:t>
              </a:r>
              <a:endParaRPr lang="en-US" sz="2400" u="none" dirty="0">
                <a:solidFill>
                  <a:srgbClr val="324B9A"/>
                </a:solidFill>
                <a:latin typeface="Source Serif Pro Bold"/>
              </a:endParaRPr>
            </a:p>
          </p:txBody>
        </p:sp>
        <p:sp>
          <p:nvSpPr>
            <p:cNvPr id="176" name="TextBox 35">
              <a:extLst>
                <a:ext uri="{FF2B5EF4-FFF2-40B4-BE49-F238E27FC236}">
                  <a16:creationId xmlns:a16="http://schemas.microsoft.com/office/drawing/2014/main" id="{0DC3F85E-A0D8-4166-8213-A655DD4CB7AB}"/>
                </a:ext>
              </a:extLst>
            </p:cNvPr>
            <p:cNvSpPr txBox="1"/>
            <p:nvPr/>
          </p:nvSpPr>
          <p:spPr>
            <a:xfrm>
              <a:off x="9407538" y="6603427"/>
              <a:ext cx="6613499" cy="7207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1616"/>
                  </a:solidFill>
                  <a:latin typeface="Source Serif Pro Bold"/>
                </a:rPr>
                <a:t>D</a:t>
              </a:r>
              <a:r>
                <a:rPr lang="en-GB" sz="2400" dirty="0">
                  <a:solidFill>
                    <a:srgbClr val="FF1616"/>
                  </a:solidFill>
                  <a:latin typeface="Source Serif Pro Bold"/>
                </a:rPr>
                <a:t>efining the scale of iteration (time, cost, product)</a:t>
              </a:r>
              <a:endParaRPr lang="en-US" sz="2400" dirty="0">
                <a:solidFill>
                  <a:srgbClr val="FF1616"/>
                </a:solidFill>
                <a:latin typeface="Source Serif Pro Bold"/>
              </a:endParaRPr>
            </a:p>
          </p:txBody>
        </p:sp>
        <p:grpSp>
          <p:nvGrpSpPr>
            <p:cNvPr id="178" name="Group 37">
              <a:extLst>
                <a:ext uri="{FF2B5EF4-FFF2-40B4-BE49-F238E27FC236}">
                  <a16:creationId xmlns:a16="http://schemas.microsoft.com/office/drawing/2014/main" id="{B68FAEC7-BFEA-48DF-ADFF-AB16D96E28AC}"/>
                </a:ext>
              </a:extLst>
            </p:cNvPr>
            <p:cNvGrpSpPr/>
            <p:nvPr/>
          </p:nvGrpSpPr>
          <p:grpSpPr>
            <a:xfrm>
              <a:off x="9017845" y="2960408"/>
              <a:ext cx="7123129" cy="3955266"/>
              <a:chOff x="-33948" y="-6360637"/>
              <a:chExt cx="10651346" cy="6016381"/>
            </a:xfrm>
          </p:grpSpPr>
          <p:pic>
            <p:nvPicPr>
              <p:cNvPr id="179" name="Picture 38">
                <a:extLst>
                  <a:ext uri="{FF2B5EF4-FFF2-40B4-BE49-F238E27FC236}">
                    <a16:creationId xmlns:a16="http://schemas.microsoft.com/office/drawing/2014/main" id="{864C02DD-17C7-461A-B440-AA0E0BCD3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0" y="-6256335"/>
                <a:ext cx="393034" cy="376597"/>
              </a:xfrm>
              <a:prstGeom prst="rect">
                <a:avLst/>
              </a:prstGeom>
            </p:spPr>
          </p:pic>
          <p:pic>
            <p:nvPicPr>
              <p:cNvPr id="182" name="Picture 41">
                <a:extLst>
                  <a:ext uri="{FF2B5EF4-FFF2-40B4-BE49-F238E27FC236}">
                    <a16:creationId xmlns:a16="http://schemas.microsoft.com/office/drawing/2014/main" id="{7920E9A0-3446-43B5-9A18-8D35E2A9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-33948" y="-720853"/>
                <a:ext cx="393034" cy="376597"/>
              </a:xfrm>
              <a:prstGeom prst="rect">
                <a:avLst/>
              </a:prstGeom>
            </p:spPr>
          </p:pic>
          <p:sp>
            <p:nvSpPr>
              <p:cNvPr id="183" name="TextBox 42">
                <a:extLst>
                  <a:ext uri="{FF2B5EF4-FFF2-40B4-BE49-F238E27FC236}">
                    <a16:creationId xmlns:a16="http://schemas.microsoft.com/office/drawing/2014/main" id="{E6952B76-97B7-4D2D-AF85-170F5EC60FBA}"/>
                  </a:ext>
                </a:extLst>
              </p:cNvPr>
              <p:cNvSpPr txBox="1"/>
              <p:nvPr/>
            </p:nvSpPr>
            <p:spPr>
              <a:xfrm>
                <a:off x="575384" y="-6360637"/>
                <a:ext cx="10042014" cy="10962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GB" sz="2400" dirty="0">
                    <a:solidFill>
                      <a:srgbClr val="324B9A"/>
                    </a:solidFill>
                    <a:latin typeface="Source Serif Pro Bold"/>
                  </a:rPr>
                  <a:t>Waste detection on smaller scale</a:t>
                </a:r>
                <a:r>
                  <a:rPr lang="en-US" sz="2400" dirty="0">
                    <a:solidFill>
                      <a:srgbClr val="324B9A"/>
                    </a:solidFill>
                    <a:latin typeface="Source Serif Pro Bold"/>
                  </a:rPr>
                  <a:t>, easier to achieve</a:t>
                </a:r>
                <a:endParaRPr lang="en-US" sz="2400" u="none" dirty="0">
                  <a:solidFill>
                    <a:srgbClr val="324B9A"/>
                  </a:solidFill>
                  <a:latin typeface="Source Serif Pro Bold"/>
                </a:endParaRPr>
              </a:p>
            </p:txBody>
          </p:sp>
        </p:grpSp>
        <p:grpSp>
          <p:nvGrpSpPr>
            <p:cNvPr id="198" name="Group 50">
              <a:extLst>
                <a:ext uri="{FF2B5EF4-FFF2-40B4-BE49-F238E27FC236}">
                  <a16:creationId xmlns:a16="http://schemas.microsoft.com/office/drawing/2014/main" id="{315043E0-7B4F-495C-AFA9-E990BA1FB94E}"/>
                </a:ext>
              </a:extLst>
            </p:cNvPr>
            <p:cNvGrpSpPr/>
            <p:nvPr/>
          </p:nvGrpSpPr>
          <p:grpSpPr>
            <a:xfrm>
              <a:off x="8973321" y="5448299"/>
              <a:ext cx="6524082" cy="698268"/>
              <a:chOff x="-151366" y="-1412458"/>
              <a:chExt cx="10452343" cy="931022"/>
            </a:xfrm>
          </p:grpSpPr>
          <p:sp>
            <p:nvSpPr>
              <p:cNvPr id="199" name="TextBox 51">
                <a:extLst>
                  <a:ext uri="{FF2B5EF4-FFF2-40B4-BE49-F238E27FC236}">
                    <a16:creationId xmlns:a16="http://schemas.microsoft.com/office/drawing/2014/main" id="{37A2C959-81C1-48C2-9744-50795708927D}"/>
                  </a:ext>
                </a:extLst>
              </p:cNvPr>
              <p:cNvSpPr txBox="1"/>
              <p:nvPr/>
            </p:nvSpPr>
            <p:spPr>
              <a:xfrm>
                <a:off x="662492" y="-1412458"/>
                <a:ext cx="9638485" cy="931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0"/>
                  </a:lnSpc>
                </a:pPr>
                <a:r>
                  <a:rPr lang="en-US" sz="2400" dirty="0">
                    <a:solidFill>
                      <a:srgbClr val="FF1616"/>
                    </a:solidFill>
                    <a:latin typeface="Source Serif Pro Bold"/>
                  </a:rPr>
                  <a:t>Delivering independent parts of the product is not applicable in lean sectors.</a:t>
                </a:r>
              </a:p>
            </p:txBody>
          </p:sp>
          <p:pic>
            <p:nvPicPr>
              <p:cNvPr id="200" name="Picture 52">
                <a:extLst>
                  <a:ext uri="{FF2B5EF4-FFF2-40B4-BE49-F238E27FC236}">
                    <a16:creationId xmlns:a16="http://schemas.microsoft.com/office/drawing/2014/main" id="{748A3679-775F-4911-90AB-711F7AB07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-151366" y="-1310858"/>
                <a:ext cx="393035" cy="376598"/>
              </a:xfrm>
              <a:prstGeom prst="rect">
                <a:avLst/>
              </a:prstGeom>
            </p:spPr>
          </p:pic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E148CF3-E607-492A-B0BB-A89D6CD20480}"/>
              </a:ext>
            </a:extLst>
          </p:cNvPr>
          <p:cNvGrpSpPr/>
          <p:nvPr/>
        </p:nvGrpSpPr>
        <p:grpSpPr>
          <a:xfrm>
            <a:off x="556093" y="1879598"/>
            <a:ext cx="7751104" cy="6899137"/>
            <a:chOff x="8823741" y="1879598"/>
            <a:chExt cx="7751104" cy="6899137"/>
          </a:xfrm>
        </p:grpSpPr>
        <p:grpSp>
          <p:nvGrpSpPr>
            <p:cNvPr id="205" name="Group 2">
              <a:extLst>
                <a:ext uri="{FF2B5EF4-FFF2-40B4-BE49-F238E27FC236}">
                  <a16:creationId xmlns:a16="http://schemas.microsoft.com/office/drawing/2014/main" id="{AAF040B1-B0CE-40C8-8837-AC95CFD288BA}"/>
                </a:ext>
              </a:extLst>
            </p:cNvPr>
            <p:cNvGrpSpPr/>
            <p:nvPr/>
          </p:nvGrpSpPr>
          <p:grpSpPr>
            <a:xfrm>
              <a:off x="8823741" y="1879598"/>
              <a:ext cx="7751104" cy="6899137"/>
              <a:chOff x="-3810" y="0"/>
              <a:chExt cx="10988492" cy="11726129"/>
            </a:xfrm>
          </p:grpSpPr>
          <p:sp>
            <p:nvSpPr>
              <p:cNvPr id="225" name="Freeform 4">
                <a:extLst>
                  <a:ext uri="{FF2B5EF4-FFF2-40B4-BE49-F238E27FC236}">
                    <a16:creationId xmlns:a16="http://schemas.microsoft.com/office/drawing/2014/main" id="{CC5C1ADF-5E95-464B-AAB1-EA6480898D10}"/>
                  </a:ext>
                </a:extLst>
              </p:cNvPr>
              <p:cNvSpPr/>
              <p:nvPr/>
            </p:nvSpPr>
            <p:spPr>
              <a:xfrm>
                <a:off x="11427" y="16509"/>
                <a:ext cx="10973253" cy="11709620"/>
              </a:xfrm>
              <a:custGeom>
                <a:avLst/>
                <a:gdLst/>
                <a:ahLst/>
                <a:cxnLst/>
                <a:rect l="l" t="t" r="r" b="b"/>
                <a:pathLst>
                  <a:path w="10959283" h="11682950">
                    <a:moveTo>
                      <a:pt x="10959283" y="11682950"/>
                    </a:moveTo>
                    <a:lnTo>
                      <a:pt x="0" y="11675331"/>
                    </a:lnTo>
                    <a:lnTo>
                      <a:pt x="0" y="4114501"/>
                    </a:lnTo>
                    <a:lnTo>
                      <a:pt x="7620" y="20320"/>
                    </a:lnTo>
                    <a:lnTo>
                      <a:pt x="5512336" y="0"/>
                    </a:lnTo>
                    <a:lnTo>
                      <a:pt x="10937692" y="8890"/>
                    </a:lnTo>
                    <a:close/>
                  </a:path>
                </a:pathLst>
              </a:custGeom>
              <a:solidFill>
                <a:srgbClr val="93A4D8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6" name="Freeform 5">
                <a:extLst>
                  <a:ext uri="{FF2B5EF4-FFF2-40B4-BE49-F238E27FC236}">
                    <a16:creationId xmlns:a16="http://schemas.microsoft.com/office/drawing/2014/main" id="{45EBFD7A-13A2-40F6-9501-D98B2ED6ED6D}"/>
                  </a:ext>
                </a:extLst>
              </p:cNvPr>
              <p:cNvSpPr/>
              <p:nvPr/>
            </p:nvSpPr>
            <p:spPr>
              <a:xfrm>
                <a:off x="-3810" y="0"/>
                <a:ext cx="10988492" cy="11709620"/>
              </a:xfrm>
              <a:custGeom>
                <a:avLst/>
                <a:gdLst/>
                <a:ahLst/>
                <a:cxnLst/>
                <a:rect l="l" t="t" r="r" b="b"/>
                <a:pathLst>
                  <a:path w="10988492" h="11709620">
                    <a:moveTo>
                      <a:pt x="10954202" y="21590"/>
                    </a:moveTo>
                    <a:cubicBezTo>
                      <a:pt x="10955473" y="34290"/>
                      <a:pt x="10955473" y="44450"/>
                      <a:pt x="10956742" y="71182"/>
                    </a:cubicBezTo>
                    <a:cubicBezTo>
                      <a:pt x="10959282" y="319743"/>
                      <a:pt x="10960552" y="577510"/>
                      <a:pt x="10963092" y="826071"/>
                    </a:cubicBezTo>
                    <a:cubicBezTo>
                      <a:pt x="10963092" y="1185103"/>
                      <a:pt x="10975792" y="8264488"/>
                      <a:pt x="10982142" y="8623520"/>
                    </a:cubicBezTo>
                    <a:cubicBezTo>
                      <a:pt x="10988492" y="9166671"/>
                      <a:pt x="10984682" y="9719029"/>
                      <a:pt x="10984682" y="10262181"/>
                    </a:cubicBezTo>
                    <a:cubicBezTo>
                      <a:pt x="10984682" y="10740891"/>
                      <a:pt x="10985952" y="11182777"/>
                      <a:pt x="10987223" y="11648660"/>
                    </a:cubicBezTo>
                    <a:lnTo>
                      <a:pt x="10987223" y="11708350"/>
                    </a:lnTo>
                    <a:cubicBezTo>
                      <a:pt x="10964362" y="11708350"/>
                      <a:pt x="10944042" y="11709620"/>
                      <a:pt x="10923723" y="11708350"/>
                    </a:cubicBezTo>
                    <a:cubicBezTo>
                      <a:pt x="10379020" y="11703270"/>
                      <a:pt x="9809277" y="11709620"/>
                      <a:pt x="9248167" y="11704540"/>
                    </a:cubicBezTo>
                    <a:cubicBezTo>
                      <a:pt x="8911501" y="11700730"/>
                      <a:pt x="8583468" y="11703270"/>
                      <a:pt x="8246801" y="11700730"/>
                    </a:cubicBezTo>
                    <a:lnTo>
                      <a:pt x="7780648" y="11696920"/>
                    </a:lnTo>
                    <a:cubicBezTo>
                      <a:pt x="7685691" y="11696920"/>
                      <a:pt x="7599367" y="11698190"/>
                      <a:pt x="7504410" y="11698190"/>
                    </a:cubicBezTo>
                    <a:cubicBezTo>
                      <a:pt x="7262701" y="11696920"/>
                      <a:pt x="6598001" y="11698190"/>
                      <a:pt x="6356292" y="11696920"/>
                    </a:cubicBezTo>
                    <a:cubicBezTo>
                      <a:pt x="6183643" y="11695650"/>
                      <a:pt x="2730658" y="11704540"/>
                      <a:pt x="2558009" y="11703270"/>
                    </a:cubicBezTo>
                    <a:cubicBezTo>
                      <a:pt x="2514847" y="11703270"/>
                      <a:pt x="2463052" y="11704540"/>
                      <a:pt x="2419890" y="11704540"/>
                    </a:cubicBezTo>
                    <a:cubicBezTo>
                      <a:pt x="2316300" y="11704540"/>
                      <a:pt x="2221343" y="11705810"/>
                      <a:pt x="2117753" y="11705810"/>
                    </a:cubicBezTo>
                    <a:cubicBezTo>
                      <a:pt x="1858780" y="11705810"/>
                      <a:pt x="1608438" y="11704540"/>
                      <a:pt x="1349464" y="11703270"/>
                    </a:cubicBezTo>
                    <a:cubicBezTo>
                      <a:pt x="1194080" y="11702000"/>
                      <a:pt x="1038696" y="11700730"/>
                      <a:pt x="891944" y="11699460"/>
                    </a:cubicBezTo>
                    <a:cubicBezTo>
                      <a:pt x="615705" y="11698190"/>
                      <a:pt x="339466" y="11696920"/>
                      <a:pt x="54595" y="11696920"/>
                    </a:cubicBezTo>
                    <a:cubicBezTo>
                      <a:pt x="38100" y="11696920"/>
                      <a:pt x="29210" y="11696920"/>
                      <a:pt x="19050" y="11695650"/>
                    </a:cubicBezTo>
                    <a:cubicBezTo>
                      <a:pt x="10160" y="11694380"/>
                      <a:pt x="5080" y="11688030"/>
                      <a:pt x="7620" y="11679140"/>
                    </a:cubicBezTo>
                    <a:cubicBezTo>
                      <a:pt x="16510" y="11643075"/>
                      <a:pt x="12700" y="11412927"/>
                      <a:pt x="11430" y="11173571"/>
                    </a:cubicBezTo>
                    <a:cubicBezTo>
                      <a:pt x="10160" y="10685656"/>
                      <a:pt x="6350" y="10206945"/>
                      <a:pt x="7620" y="9719029"/>
                    </a:cubicBezTo>
                    <a:cubicBezTo>
                      <a:pt x="5080" y="9111436"/>
                      <a:pt x="0" y="1590165"/>
                      <a:pt x="7620" y="973366"/>
                    </a:cubicBezTo>
                    <a:cubicBezTo>
                      <a:pt x="8890" y="853688"/>
                      <a:pt x="7620" y="724805"/>
                      <a:pt x="8890" y="605127"/>
                    </a:cubicBezTo>
                    <a:cubicBezTo>
                      <a:pt x="10160" y="411802"/>
                      <a:pt x="12700" y="200065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123655" y="30480"/>
                      <a:pt x="261774" y="29210"/>
                    </a:cubicBezTo>
                    <a:cubicBezTo>
                      <a:pt x="494851" y="25400"/>
                      <a:pt x="727927" y="22860"/>
                      <a:pt x="969636" y="20320"/>
                    </a:cubicBezTo>
                    <a:cubicBezTo>
                      <a:pt x="1133653" y="17780"/>
                      <a:pt x="1297670" y="16510"/>
                      <a:pt x="1453054" y="13970"/>
                    </a:cubicBezTo>
                    <a:cubicBezTo>
                      <a:pt x="1608438" y="11430"/>
                      <a:pt x="1772455" y="8890"/>
                      <a:pt x="1927839" y="8890"/>
                    </a:cubicBezTo>
                    <a:cubicBezTo>
                      <a:pt x="2100489" y="7620"/>
                      <a:pt x="2273138" y="10160"/>
                      <a:pt x="2445787" y="8890"/>
                    </a:cubicBezTo>
                    <a:cubicBezTo>
                      <a:pt x="2661599" y="8890"/>
                      <a:pt x="6572104" y="6350"/>
                      <a:pt x="6787916" y="5080"/>
                    </a:cubicBezTo>
                    <a:cubicBezTo>
                      <a:pt x="6995095" y="3810"/>
                      <a:pt x="7202274" y="2540"/>
                      <a:pt x="7418085" y="2540"/>
                    </a:cubicBezTo>
                    <a:cubicBezTo>
                      <a:pt x="7772016" y="1270"/>
                      <a:pt x="8117315" y="0"/>
                      <a:pt x="8471246" y="0"/>
                    </a:cubicBezTo>
                    <a:cubicBezTo>
                      <a:pt x="8617997" y="0"/>
                      <a:pt x="8773382" y="2540"/>
                      <a:pt x="8920134" y="2540"/>
                    </a:cubicBezTo>
                    <a:cubicBezTo>
                      <a:pt x="9325860" y="3810"/>
                      <a:pt x="9740218" y="5080"/>
                      <a:pt x="10145944" y="7620"/>
                    </a:cubicBezTo>
                    <a:cubicBezTo>
                      <a:pt x="10361755" y="8890"/>
                      <a:pt x="10577567" y="12700"/>
                      <a:pt x="10793379" y="16510"/>
                    </a:cubicBezTo>
                    <a:lnTo>
                      <a:pt x="10923723" y="16510"/>
                    </a:lnTo>
                    <a:cubicBezTo>
                      <a:pt x="10935152" y="17780"/>
                      <a:pt x="10944042" y="20320"/>
                      <a:pt x="10954202" y="21590"/>
                    </a:cubicBezTo>
                    <a:close/>
                    <a:moveTo>
                      <a:pt x="10964362" y="11691841"/>
                    </a:moveTo>
                    <a:cubicBezTo>
                      <a:pt x="10965632" y="11675330"/>
                      <a:pt x="10966902" y="11662630"/>
                      <a:pt x="10966902" y="11649930"/>
                    </a:cubicBezTo>
                    <a:cubicBezTo>
                      <a:pt x="10965632" y="11136748"/>
                      <a:pt x="10964362" y="10648832"/>
                      <a:pt x="10964362" y="10124092"/>
                    </a:cubicBezTo>
                    <a:cubicBezTo>
                      <a:pt x="10964362" y="9884737"/>
                      <a:pt x="10966902" y="9645383"/>
                      <a:pt x="10965632" y="9406027"/>
                    </a:cubicBezTo>
                    <a:cubicBezTo>
                      <a:pt x="10965632" y="9185084"/>
                      <a:pt x="10964362" y="8954935"/>
                      <a:pt x="10963092" y="8733992"/>
                    </a:cubicBezTo>
                    <a:cubicBezTo>
                      <a:pt x="10958012" y="8393371"/>
                      <a:pt x="10946582" y="1341604"/>
                      <a:pt x="10946582" y="1000984"/>
                    </a:cubicBezTo>
                    <a:cubicBezTo>
                      <a:pt x="10944042" y="715599"/>
                      <a:pt x="10941502" y="421008"/>
                      <a:pt x="10938962" y="135624"/>
                    </a:cubicBezTo>
                    <a:cubicBezTo>
                      <a:pt x="10937692" y="44450"/>
                      <a:pt x="10936423" y="43180"/>
                      <a:pt x="10914232" y="41910"/>
                    </a:cubicBezTo>
                    <a:cubicBezTo>
                      <a:pt x="10888336" y="41910"/>
                      <a:pt x="10871071" y="41910"/>
                      <a:pt x="10845173" y="40640"/>
                    </a:cubicBezTo>
                    <a:cubicBezTo>
                      <a:pt x="10629361" y="36830"/>
                      <a:pt x="10404918" y="31750"/>
                      <a:pt x="10189106" y="30480"/>
                    </a:cubicBezTo>
                    <a:cubicBezTo>
                      <a:pt x="9662526" y="26670"/>
                      <a:pt x="9127313" y="25400"/>
                      <a:pt x="8600733" y="22860"/>
                    </a:cubicBezTo>
                    <a:lnTo>
                      <a:pt x="7979195" y="22860"/>
                    </a:lnTo>
                    <a:cubicBezTo>
                      <a:pt x="7702957" y="22860"/>
                      <a:pt x="7426718" y="22860"/>
                      <a:pt x="7159112" y="24130"/>
                    </a:cubicBezTo>
                    <a:cubicBezTo>
                      <a:pt x="6926036" y="25400"/>
                      <a:pt x="2998265" y="29210"/>
                      <a:pt x="2765188" y="29210"/>
                    </a:cubicBezTo>
                    <a:cubicBezTo>
                      <a:pt x="2385360" y="29210"/>
                      <a:pt x="2005531" y="26670"/>
                      <a:pt x="1625703" y="33020"/>
                    </a:cubicBezTo>
                    <a:cubicBezTo>
                      <a:pt x="1427156" y="36830"/>
                      <a:pt x="1237242" y="36830"/>
                      <a:pt x="1047328" y="38100"/>
                    </a:cubicBezTo>
                    <a:cubicBezTo>
                      <a:pt x="719295" y="41910"/>
                      <a:pt x="391261" y="45720"/>
                      <a:pt x="63227" y="50800"/>
                    </a:cubicBezTo>
                    <a:cubicBezTo>
                      <a:pt x="36830" y="50800"/>
                      <a:pt x="34290" y="61976"/>
                      <a:pt x="33020" y="172448"/>
                    </a:cubicBezTo>
                    <a:cubicBezTo>
                      <a:pt x="31750" y="338155"/>
                      <a:pt x="31750" y="503862"/>
                      <a:pt x="30480" y="669569"/>
                    </a:cubicBezTo>
                    <a:cubicBezTo>
                      <a:pt x="29210" y="945748"/>
                      <a:pt x="26670" y="1212721"/>
                      <a:pt x="25400" y="1488900"/>
                    </a:cubicBezTo>
                    <a:cubicBezTo>
                      <a:pt x="20320" y="1783491"/>
                      <a:pt x="26670" y="8982553"/>
                      <a:pt x="29210" y="9277144"/>
                    </a:cubicBezTo>
                    <a:cubicBezTo>
                      <a:pt x="29210" y="9590146"/>
                      <a:pt x="29210" y="9912355"/>
                      <a:pt x="30480" y="10225358"/>
                    </a:cubicBezTo>
                    <a:cubicBezTo>
                      <a:pt x="30480" y="10455507"/>
                      <a:pt x="33020" y="10685656"/>
                      <a:pt x="33020" y="10915805"/>
                    </a:cubicBezTo>
                    <a:cubicBezTo>
                      <a:pt x="33020" y="11164366"/>
                      <a:pt x="33020" y="11412927"/>
                      <a:pt x="31750" y="11649930"/>
                    </a:cubicBezTo>
                    <a:lnTo>
                      <a:pt x="31750" y="11660091"/>
                    </a:lnTo>
                    <a:cubicBezTo>
                      <a:pt x="31750" y="11670250"/>
                      <a:pt x="35560" y="11674060"/>
                      <a:pt x="44450" y="11674060"/>
                    </a:cubicBezTo>
                    <a:cubicBezTo>
                      <a:pt x="140920" y="11674060"/>
                      <a:pt x="261774" y="11675330"/>
                      <a:pt x="373996" y="11675330"/>
                    </a:cubicBezTo>
                    <a:cubicBezTo>
                      <a:pt x="538013" y="11675330"/>
                      <a:pt x="710662" y="11672791"/>
                      <a:pt x="874679" y="11675330"/>
                    </a:cubicBezTo>
                    <a:cubicBezTo>
                      <a:pt x="1142285" y="11679141"/>
                      <a:pt x="1409892" y="11681680"/>
                      <a:pt x="1677498" y="11680410"/>
                    </a:cubicBezTo>
                    <a:cubicBezTo>
                      <a:pt x="1850147" y="11679141"/>
                      <a:pt x="2014164" y="11681680"/>
                      <a:pt x="2186813" y="11681680"/>
                    </a:cubicBezTo>
                    <a:cubicBezTo>
                      <a:pt x="2437155" y="11681680"/>
                      <a:pt x="2687496" y="11680410"/>
                      <a:pt x="2937837" y="11681680"/>
                    </a:cubicBezTo>
                    <a:cubicBezTo>
                      <a:pt x="3309033" y="11682950"/>
                      <a:pt x="7383556" y="11672791"/>
                      <a:pt x="7763384" y="11675330"/>
                    </a:cubicBezTo>
                    <a:cubicBezTo>
                      <a:pt x="7927401" y="11676600"/>
                      <a:pt x="8091418" y="11677870"/>
                      <a:pt x="8246802" y="11677870"/>
                    </a:cubicBezTo>
                    <a:cubicBezTo>
                      <a:pt x="8531673" y="11680410"/>
                      <a:pt x="8807912" y="11676600"/>
                      <a:pt x="9092783" y="11680410"/>
                    </a:cubicBezTo>
                    <a:cubicBezTo>
                      <a:pt x="9325860" y="11682950"/>
                      <a:pt x="9558936" y="11682950"/>
                      <a:pt x="9792013" y="11685491"/>
                    </a:cubicBezTo>
                    <a:cubicBezTo>
                      <a:pt x="10137312" y="11689300"/>
                      <a:pt x="10482610" y="11691841"/>
                      <a:pt x="10827908" y="11693110"/>
                    </a:cubicBezTo>
                    <a:cubicBezTo>
                      <a:pt x="10926262" y="11693110"/>
                      <a:pt x="10944042" y="11691841"/>
                      <a:pt x="10964362" y="11691841"/>
                    </a:cubicBezTo>
                    <a:close/>
                  </a:path>
                </a:pathLst>
              </a:custGeom>
              <a:solidFill>
                <a:srgbClr val="FEF9DD"/>
              </a:solidFill>
              <a:ln>
                <a:noFill/>
              </a:ln>
            </p:spPr>
          </p:sp>
        </p:grpSp>
        <p:pic>
          <p:nvPicPr>
            <p:cNvPr id="206" name="Picture 14">
              <a:extLst>
                <a:ext uri="{FF2B5EF4-FFF2-40B4-BE49-F238E27FC236}">
                  <a16:creationId xmlns:a16="http://schemas.microsoft.com/office/drawing/2014/main" id="{B036D031-C68E-446E-8938-C5BCC2032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21467340">
              <a:off x="9379389" y="2606011"/>
              <a:ext cx="6143368" cy="285490"/>
            </a:xfrm>
            <a:prstGeom prst="rect">
              <a:avLst/>
            </a:prstGeom>
          </p:spPr>
        </p:pic>
        <p:pic>
          <p:nvPicPr>
            <p:cNvPr id="208" name="Picture 20">
              <a:extLst>
                <a:ext uri="{FF2B5EF4-FFF2-40B4-BE49-F238E27FC236}">
                  <a16:creationId xmlns:a16="http://schemas.microsoft.com/office/drawing/2014/main" id="{0E8433D2-1AA0-4FB0-9C58-25E0F6D7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8530" b="37583"/>
            <a:stretch>
              <a:fillRect/>
            </a:stretch>
          </p:blipFill>
          <p:spPr>
            <a:xfrm rot="11352038">
              <a:off x="8934741" y="1889678"/>
              <a:ext cx="387872" cy="656481"/>
            </a:xfrm>
            <a:prstGeom prst="rect">
              <a:avLst/>
            </a:prstGeom>
          </p:spPr>
        </p:pic>
        <p:sp>
          <p:nvSpPr>
            <p:cNvPr id="209" name="TextBox 24">
              <a:extLst>
                <a:ext uri="{FF2B5EF4-FFF2-40B4-BE49-F238E27FC236}">
                  <a16:creationId xmlns:a16="http://schemas.microsoft.com/office/drawing/2014/main" id="{9A4B0D4F-F12D-4068-A393-1953CFE01A18}"/>
                </a:ext>
              </a:extLst>
            </p:cNvPr>
            <p:cNvSpPr txBox="1"/>
            <p:nvPr/>
          </p:nvSpPr>
          <p:spPr>
            <a:xfrm>
              <a:off x="9553324" y="1956921"/>
              <a:ext cx="6937926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Montserrat Classic"/>
                </a:rPr>
                <a:t>Self-organized teams</a:t>
              </a:r>
            </a:p>
          </p:txBody>
        </p:sp>
        <p:pic>
          <p:nvPicPr>
            <p:cNvPr id="210" name="Picture 28">
              <a:extLst>
                <a:ext uri="{FF2B5EF4-FFF2-40B4-BE49-F238E27FC236}">
                  <a16:creationId xmlns:a16="http://schemas.microsoft.com/office/drawing/2014/main" id="{B8AE5F11-5B77-4ADB-AFFC-253E2100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997255" y="4000500"/>
              <a:ext cx="262843" cy="247581"/>
            </a:xfrm>
            <a:prstGeom prst="rect">
              <a:avLst/>
            </a:prstGeom>
          </p:spPr>
        </p:pic>
        <p:pic>
          <p:nvPicPr>
            <p:cNvPr id="211" name="Picture 30">
              <a:extLst>
                <a:ext uri="{FF2B5EF4-FFF2-40B4-BE49-F238E27FC236}">
                  <a16:creationId xmlns:a16="http://schemas.microsoft.com/office/drawing/2014/main" id="{AC458C54-DCA8-4BB5-822D-19DCF106F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8979262" y="6515100"/>
              <a:ext cx="262843" cy="247581"/>
            </a:xfrm>
            <a:prstGeom prst="rect">
              <a:avLst/>
            </a:prstGeom>
          </p:spPr>
        </p:pic>
        <p:sp>
          <p:nvSpPr>
            <p:cNvPr id="212" name="TextBox 33">
              <a:extLst>
                <a:ext uri="{FF2B5EF4-FFF2-40B4-BE49-F238E27FC236}">
                  <a16:creationId xmlns:a16="http://schemas.microsoft.com/office/drawing/2014/main" id="{88916798-0953-4AA1-8645-678B2672A46B}"/>
                </a:ext>
              </a:extLst>
            </p:cNvPr>
            <p:cNvSpPr txBox="1"/>
            <p:nvPr/>
          </p:nvSpPr>
          <p:spPr>
            <a:xfrm>
              <a:off x="9393783" y="3924300"/>
              <a:ext cx="6815311" cy="3616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GB" sz="2400" dirty="0">
                  <a:solidFill>
                    <a:srgbClr val="324B9A"/>
                  </a:solidFill>
                  <a:latin typeface="Source Serif Pro Bold"/>
                </a:rPr>
                <a:t>Freedom of decision allows faster actions</a:t>
              </a:r>
              <a:endParaRPr lang="en-US" sz="1900" dirty="0">
                <a:solidFill>
                  <a:srgbClr val="324B9A"/>
                </a:solidFill>
                <a:latin typeface="Source Serif Pro Bold"/>
              </a:endParaRPr>
            </a:p>
          </p:txBody>
        </p:sp>
        <p:sp>
          <p:nvSpPr>
            <p:cNvPr id="213" name="TextBox 35">
              <a:extLst>
                <a:ext uri="{FF2B5EF4-FFF2-40B4-BE49-F238E27FC236}">
                  <a16:creationId xmlns:a16="http://schemas.microsoft.com/office/drawing/2014/main" id="{FA016EF5-4B03-4A06-8485-977D6FF66FE6}"/>
                </a:ext>
              </a:extLst>
            </p:cNvPr>
            <p:cNvSpPr txBox="1"/>
            <p:nvPr/>
          </p:nvSpPr>
          <p:spPr>
            <a:xfrm>
              <a:off x="9434053" y="6438900"/>
              <a:ext cx="6613499" cy="3616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GB" sz="2400" dirty="0">
                  <a:solidFill>
                    <a:srgbClr val="FF1616"/>
                  </a:solidFill>
                  <a:latin typeface="Source Serif Pro Bold"/>
                </a:rPr>
                <a:t>Lack of accountability</a:t>
              </a:r>
              <a:endParaRPr lang="en-US" sz="2400" dirty="0">
                <a:solidFill>
                  <a:srgbClr val="FF1616"/>
                </a:solidFill>
                <a:latin typeface="Source Serif Pro Bold"/>
              </a:endParaRPr>
            </a:p>
          </p:txBody>
        </p:sp>
        <p:grpSp>
          <p:nvGrpSpPr>
            <p:cNvPr id="214" name="Group 37">
              <a:extLst>
                <a:ext uri="{FF2B5EF4-FFF2-40B4-BE49-F238E27FC236}">
                  <a16:creationId xmlns:a16="http://schemas.microsoft.com/office/drawing/2014/main" id="{4451FD64-6A08-494C-808D-F61ECEE84F37}"/>
                </a:ext>
              </a:extLst>
            </p:cNvPr>
            <p:cNvGrpSpPr/>
            <p:nvPr/>
          </p:nvGrpSpPr>
          <p:grpSpPr>
            <a:xfrm>
              <a:off x="8991600" y="2960407"/>
              <a:ext cx="7499650" cy="5084440"/>
              <a:chOff x="-73193" y="-6360639"/>
              <a:chExt cx="11214365" cy="7733981"/>
            </a:xfrm>
          </p:grpSpPr>
          <p:pic>
            <p:nvPicPr>
              <p:cNvPr id="221" name="Picture 38">
                <a:extLst>
                  <a:ext uri="{FF2B5EF4-FFF2-40B4-BE49-F238E27FC236}">
                    <a16:creationId xmlns:a16="http://schemas.microsoft.com/office/drawing/2014/main" id="{70B6554F-FFFA-4339-95CF-945EB50C6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0" y="-6256335"/>
                <a:ext cx="393034" cy="376597"/>
              </a:xfrm>
              <a:prstGeom prst="rect">
                <a:avLst/>
              </a:prstGeom>
            </p:spPr>
          </p:pic>
          <p:pic>
            <p:nvPicPr>
              <p:cNvPr id="222" name="Picture 41">
                <a:extLst>
                  <a:ext uri="{FF2B5EF4-FFF2-40B4-BE49-F238E27FC236}">
                    <a16:creationId xmlns:a16="http://schemas.microsoft.com/office/drawing/2014/main" id="{5B07814F-59D5-410B-996B-9518BD0E8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-73193" y="408461"/>
                <a:ext cx="393034" cy="376597"/>
              </a:xfrm>
              <a:prstGeom prst="rect">
                <a:avLst/>
              </a:prstGeom>
            </p:spPr>
          </p:pic>
          <p:sp>
            <p:nvSpPr>
              <p:cNvPr id="223" name="TextBox 42">
                <a:extLst>
                  <a:ext uri="{FF2B5EF4-FFF2-40B4-BE49-F238E27FC236}">
                    <a16:creationId xmlns:a16="http://schemas.microsoft.com/office/drawing/2014/main" id="{3646D987-E127-4146-A400-1AB20E4005FD}"/>
                  </a:ext>
                </a:extLst>
              </p:cNvPr>
              <p:cNvSpPr txBox="1"/>
              <p:nvPr/>
            </p:nvSpPr>
            <p:spPr>
              <a:xfrm>
                <a:off x="575383" y="-6360639"/>
                <a:ext cx="10118984" cy="10962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GB" sz="2400" dirty="0">
                    <a:solidFill>
                      <a:srgbClr val="324B9A"/>
                    </a:solidFill>
                    <a:latin typeface="Source Serif Pro Bold"/>
                  </a:rPr>
                  <a:t>Own the process and are the most qualified to identify waste in it  </a:t>
                </a:r>
                <a:endParaRPr lang="en-US" sz="2400" dirty="0">
                  <a:solidFill>
                    <a:srgbClr val="324B9A"/>
                  </a:solidFill>
                  <a:latin typeface="Source Serif Pro Bold"/>
                </a:endParaRPr>
              </a:p>
            </p:txBody>
          </p:sp>
          <p:sp>
            <p:nvSpPr>
              <p:cNvPr id="224" name="TextBox 45">
                <a:extLst>
                  <a:ext uri="{FF2B5EF4-FFF2-40B4-BE49-F238E27FC236}">
                    <a16:creationId xmlns:a16="http://schemas.microsoft.com/office/drawing/2014/main" id="{45EBF9DA-24F1-4A95-B3E5-575FF6B93785}"/>
                  </a:ext>
                </a:extLst>
              </p:cNvPr>
              <p:cNvSpPr txBox="1"/>
              <p:nvPr/>
            </p:nvSpPr>
            <p:spPr>
              <a:xfrm>
                <a:off x="620970" y="277064"/>
                <a:ext cx="10520202" cy="10962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FF1616"/>
                    </a:solidFill>
                    <a:latin typeface="Source Serif Pro Bold"/>
                  </a:rPr>
                  <a:t>C</a:t>
                </a:r>
                <a:r>
                  <a:rPr lang="en-GB" sz="2400" dirty="0">
                    <a:solidFill>
                      <a:srgbClr val="FF1616"/>
                    </a:solidFill>
                    <a:latin typeface="Source Serif Pro Bold"/>
                  </a:rPr>
                  <a:t>onditioned by the collaboration between team members, the skills, experience and training</a:t>
                </a:r>
                <a:endParaRPr lang="en-US" sz="2400" dirty="0">
                  <a:solidFill>
                    <a:srgbClr val="FF1616"/>
                  </a:solidFill>
                  <a:latin typeface="Source Serif Pro Bold"/>
                </a:endParaRPr>
              </a:p>
            </p:txBody>
          </p:sp>
        </p:grpSp>
        <p:grpSp>
          <p:nvGrpSpPr>
            <p:cNvPr id="216" name="Group 50">
              <a:extLst>
                <a:ext uri="{FF2B5EF4-FFF2-40B4-BE49-F238E27FC236}">
                  <a16:creationId xmlns:a16="http://schemas.microsoft.com/office/drawing/2014/main" id="{F9D818D3-60A9-460F-8BCB-AC4232B1B568}"/>
                </a:ext>
              </a:extLst>
            </p:cNvPr>
            <p:cNvGrpSpPr/>
            <p:nvPr/>
          </p:nvGrpSpPr>
          <p:grpSpPr>
            <a:xfrm>
              <a:off x="8953448" y="5448300"/>
              <a:ext cx="6518467" cy="358649"/>
              <a:chOff x="-183207" y="-1412457"/>
              <a:chExt cx="10443350" cy="478198"/>
            </a:xfrm>
          </p:grpSpPr>
          <p:sp>
            <p:nvSpPr>
              <p:cNvPr id="217" name="TextBox 51">
                <a:extLst>
                  <a:ext uri="{FF2B5EF4-FFF2-40B4-BE49-F238E27FC236}">
                    <a16:creationId xmlns:a16="http://schemas.microsoft.com/office/drawing/2014/main" id="{3EF436EA-BA5C-40FC-8113-551782573F00}"/>
                  </a:ext>
                </a:extLst>
              </p:cNvPr>
              <p:cNvSpPr txBox="1"/>
              <p:nvPr/>
            </p:nvSpPr>
            <p:spPr>
              <a:xfrm>
                <a:off x="621658" y="-1412457"/>
                <a:ext cx="9638485" cy="4693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0"/>
                  </a:lnSpc>
                </a:pPr>
                <a:r>
                  <a:rPr lang="en-GB" sz="2400" dirty="0">
                    <a:solidFill>
                      <a:srgbClr val="FF1616"/>
                    </a:solidFill>
                    <a:latin typeface="Source Serif Pro Bold"/>
                  </a:rPr>
                  <a:t>Limited to the execution phase</a:t>
                </a:r>
                <a:endParaRPr lang="en-US" sz="2400" dirty="0">
                  <a:solidFill>
                    <a:srgbClr val="FF1616"/>
                  </a:solidFill>
                  <a:latin typeface="Source Serif Pro Bold"/>
                </a:endParaRPr>
              </a:p>
            </p:txBody>
          </p:sp>
          <p:pic>
            <p:nvPicPr>
              <p:cNvPr id="218" name="Picture 52">
                <a:extLst>
                  <a:ext uri="{FF2B5EF4-FFF2-40B4-BE49-F238E27FC236}">
                    <a16:creationId xmlns:a16="http://schemas.microsoft.com/office/drawing/2014/main" id="{2A77C4C2-BECC-4054-B5F7-28ADEFF3E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-183207" y="-1310857"/>
                <a:ext cx="393035" cy="376598"/>
              </a:xfrm>
              <a:prstGeom prst="rect">
                <a:avLst/>
              </a:prstGeom>
            </p:spPr>
          </p:pic>
        </p:grpSp>
      </p:grpSp>
      <p:pic>
        <p:nvPicPr>
          <p:cNvPr id="228" name="Picture 16">
            <a:extLst>
              <a:ext uri="{FF2B5EF4-FFF2-40B4-BE49-F238E27FC236}">
                <a16:creationId xmlns:a16="http://schemas.microsoft.com/office/drawing/2014/main" id="{A4498164-E109-4D8D-A0BF-28F5B337C7D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0800000">
            <a:off x="7924801" y="8420100"/>
            <a:ext cx="1351593" cy="1930848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0364F40D-2C1B-4425-99E7-0DA57C1C6DBB}"/>
              </a:ext>
            </a:extLst>
          </p:cNvPr>
          <p:cNvSpPr/>
          <p:nvPr/>
        </p:nvSpPr>
        <p:spPr>
          <a:xfrm>
            <a:off x="582081" y="9859145"/>
            <a:ext cx="1592695" cy="262343"/>
          </a:xfrm>
          <a:prstGeom prst="rect">
            <a:avLst/>
          </a:prstGeom>
          <a:solidFill>
            <a:srgbClr val="F42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783DE3B-0923-4865-AA82-B22B29E2065E}"/>
              </a:ext>
            </a:extLst>
          </p:cNvPr>
          <p:cNvSpPr/>
          <p:nvPr/>
        </p:nvSpPr>
        <p:spPr>
          <a:xfrm>
            <a:off x="566841" y="9278428"/>
            <a:ext cx="1592695" cy="262343"/>
          </a:xfrm>
          <a:prstGeom prst="rect">
            <a:avLst/>
          </a:prstGeom>
          <a:solidFill>
            <a:srgbClr val="8AAB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42">
            <a:extLst>
              <a:ext uri="{FF2B5EF4-FFF2-40B4-BE49-F238E27FC236}">
                <a16:creationId xmlns:a16="http://schemas.microsoft.com/office/drawing/2014/main" id="{8469B7A1-6402-4EED-867F-B21BC03513F7}"/>
              </a:ext>
            </a:extLst>
          </p:cNvPr>
          <p:cNvSpPr txBox="1"/>
          <p:nvPr/>
        </p:nvSpPr>
        <p:spPr>
          <a:xfrm>
            <a:off x="2394856" y="9222440"/>
            <a:ext cx="6715636" cy="34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GB" sz="1900" dirty="0">
                <a:solidFill>
                  <a:schemeClr val="bg1"/>
                </a:solidFill>
                <a:latin typeface="Source Serif Pro Bold"/>
              </a:rPr>
              <a:t>Advantages </a:t>
            </a:r>
            <a:endParaRPr lang="en-US" sz="1900" dirty="0">
              <a:solidFill>
                <a:schemeClr val="bg1"/>
              </a:solidFill>
              <a:latin typeface="Source Serif Pro Bold"/>
            </a:endParaRPr>
          </a:p>
        </p:txBody>
      </p:sp>
      <p:sp>
        <p:nvSpPr>
          <p:cNvPr id="237" name="TextBox 42">
            <a:extLst>
              <a:ext uri="{FF2B5EF4-FFF2-40B4-BE49-F238E27FC236}">
                <a16:creationId xmlns:a16="http://schemas.microsoft.com/office/drawing/2014/main" id="{7C449F30-3358-4380-96FC-8A0296F84046}"/>
              </a:ext>
            </a:extLst>
          </p:cNvPr>
          <p:cNvSpPr txBox="1"/>
          <p:nvPr/>
        </p:nvSpPr>
        <p:spPr>
          <a:xfrm>
            <a:off x="2394856" y="9847794"/>
            <a:ext cx="6715636" cy="34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GB" sz="1900" dirty="0">
                <a:solidFill>
                  <a:schemeClr val="bg1"/>
                </a:solidFill>
                <a:latin typeface="Source Serif Pro Bold"/>
              </a:rPr>
              <a:t>Limitations</a:t>
            </a:r>
            <a:endParaRPr lang="en-US" sz="1900" dirty="0">
              <a:solidFill>
                <a:schemeClr val="bg1"/>
              </a:solidFill>
              <a:latin typeface="Source Serif Pro Bold"/>
            </a:endParaRPr>
          </a:p>
        </p:txBody>
      </p:sp>
      <p:pic>
        <p:nvPicPr>
          <p:cNvPr id="56" name="Picture 28">
            <a:extLst>
              <a:ext uri="{FF2B5EF4-FFF2-40B4-BE49-F238E27FC236}">
                <a16:creationId xmlns:a16="http://schemas.microsoft.com/office/drawing/2014/main" id="{6215EF17-8308-42D7-A5C7-9B65137EE7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11614" y="4762500"/>
            <a:ext cx="262843" cy="247581"/>
          </a:xfrm>
          <a:prstGeom prst="rect">
            <a:avLst/>
          </a:prstGeom>
        </p:spPr>
      </p:pic>
      <p:sp>
        <p:nvSpPr>
          <p:cNvPr id="57" name="TextBox 33">
            <a:extLst>
              <a:ext uri="{FF2B5EF4-FFF2-40B4-BE49-F238E27FC236}">
                <a16:creationId xmlns:a16="http://schemas.microsoft.com/office/drawing/2014/main" id="{5D845103-FC8A-4DB0-A9B0-55DD0C78BEF9}"/>
              </a:ext>
            </a:extLst>
          </p:cNvPr>
          <p:cNvSpPr txBox="1"/>
          <p:nvPr/>
        </p:nvSpPr>
        <p:spPr>
          <a:xfrm>
            <a:off x="1126135" y="4686300"/>
            <a:ext cx="681531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GB" sz="2400" dirty="0">
                <a:solidFill>
                  <a:srgbClr val="324B9A"/>
                </a:solidFill>
                <a:latin typeface="Source Serif Pro Bold"/>
              </a:rPr>
              <a:t>Optimized tasks distribution</a:t>
            </a:r>
            <a:endParaRPr lang="en-US" sz="2400" dirty="0">
              <a:solidFill>
                <a:srgbClr val="324B9A"/>
              </a:solidFill>
              <a:latin typeface="Source Serif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3" grpId="0" animBg="1"/>
      <p:bldP spid="235" grpId="0"/>
      <p:bldP spid="23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Shape 60">
            <a:extLst>
              <a:ext uri="{FF2B5EF4-FFF2-40B4-BE49-F238E27FC236}">
                <a16:creationId xmlns:a16="http://schemas.microsoft.com/office/drawing/2014/main" id="{8920F9B6-22FC-4C2F-A373-36A9C940059D}"/>
              </a:ext>
            </a:extLst>
          </p:cNvPr>
          <p:cNvSpPr/>
          <p:nvPr/>
        </p:nvSpPr>
        <p:spPr>
          <a:xfrm>
            <a:off x="0" y="1637861"/>
            <a:ext cx="18288000" cy="8649139"/>
          </a:xfrm>
          <a:prstGeom prst="rect">
            <a:avLst/>
          </a:prstGeom>
          <a:solidFill>
            <a:srgbClr val="8AABCA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1D97364-C813-4E26-A5DC-7589FF118D34}"/>
              </a:ext>
            </a:extLst>
          </p:cNvPr>
          <p:cNvGrpSpPr/>
          <p:nvPr/>
        </p:nvGrpSpPr>
        <p:grpSpPr>
          <a:xfrm>
            <a:off x="0" y="-40831"/>
            <a:ext cx="18288000" cy="1662948"/>
            <a:chOff x="0" y="0"/>
            <a:chExt cx="18288000" cy="1662948"/>
          </a:xfrm>
        </p:grpSpPr>
        <p:sp>
          <p:nvSpPr>
            <p:cNvPr id="85" name="AutoShape 20">
              <a:extLst>
                <a:ext uri="{FF2B5EF4-FFF2-40B4-BE49-F238E27FC236}">
                  <a16:creationId xmlns:a16="http://schemas.microsoft.com/office/drawing/2014/main" id="{271439A1-83D7-4421-919F-6DBAB4550706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TextBox 21">
              <a:extLst>
                <a:ext uri="{FF2B5EF4-FFF2-40B4-BE49-F238E27FC236}">
                  <a16:creationId xmlns:a16="http://schemas.microsoft.com/office/drawing/2014/main" id="{122C43F0-BD2B-4353-BC97-6ADDE40EE49D}"/>
                </a:ext>
              </a:extLst>
            </p:cNvPr>
            <p:cNvSpPr txBox="1"/>
            <p:nvPr/>
          </p:nvSpPr>
          <p:spPr>
            <a:xfrm>
              <a:off x="4381478" y="170197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A BRIEF HISTORY OF PM</a:t>
              </a:r>
            </a:p>
          </p:txBody>
        </p:sp>
        <p:pic>
          <p:nvPicPr>
            <p:cNvPr id="87" name="Picture 23">
              <a:extLst>
                <a:ext uri="{FF2B5EF4-FFF2-40B4-BE49-F238E27FC236}">
                  <a16:creationId xmlns:a16="http://schemas.microsoft.com/office/drawing/2014/main" id="{587023EC-FEC6-4FED-B535-C73C9B662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508764" y="1085142"/>
              <a:ext cx="7040725" cy="118701"/>
            </a:xfrm>
            <a:prstGeom prst="rect">
              <a:avLst/>
            </a:prstGeom>
          </p:spPr>
        </p:pic>
      </p:grpSp>
      <p:grpSp>
        <p:nvGrpSpPr>
          <p:cNvPr id="2" name="Group 2"/>
          <p:cNvGrpSpPr/>
          <p:nvPr/>
        </p:nvGrpSpPr>
        <p:grpSpPr>
          <a:xfrm rot="-10800000">
            <a:off x="3884642" y="7172293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 rot="-9739898">
            <a:off x="4000488" y="4800462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988065" y="6872439"/>
            <a:ext cx="2793475" cy="7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Critical</a:t>
            </a:r>
            <a:r>
              <a:rPr lang="en-US" sz="1800" spc="57" dirty="0">
                <a:solidFill>
                  <a:schemeClr val="tx2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path method </a:t>
            </a:r>
            <a:r>
              <a:rPr lang="en-US" sz="2100" dirty="0" err="1">
                <a:solidFill>
                  <a:schemeClr val="tx2"/>
                </a:solidFill>
                <a:latin typeface="Source Serif Pro" panose="020B0604020202020204" charset="0"/>
              </a:rPr>
              <a:t>Dupontt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Source Serif Pro" panose="020B0604020202020204" charset="0"/>
              </a:rPr>
              <a:t>coorporation</a:t>
            </a:r>
            <a:endParaRPr lang="en-US" sz="2100" dirty="0">
              <a:solidFill>
                <a:schemeClr val="tx2"/>
              </a:solidFill>
              <a:latin typeface="Source Serif Pro" panose="020B060402020202020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5400000">
            <a:off x="6251041" y="5504103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10" name="Freeform 10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8765641" y="5498828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13" name="Freeform 13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1"/>
          <p:cNvSpPr txBox="1"/>
          <p:nvPr/>
        </p:nvSpPr>
        <p:spPr>
          <a:xfrm>
            <a:off x="6172200" y="7035763"/>
            <a:ext cx="107689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PMI</a:t>
            </a:r>
            <a:r>
              <a:rPr lang="en-US" sz="1800" spc="57" dirty="0">
                <a:solidFill>
                  <a:srgbClr val="191919"/>
                </a:solidFill>
                <a:latin typeface="Aileron Regular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77200" y="7067527"/>
            <a:ext cx="250970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OHNO</a:t>
            </a:r>
            <a:r>
              <a:rPr lang="en-US" sz="1838" spc="58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method-lean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80626" y="7034825"/>
            <a:ext cx="245757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PRINCE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4203" y="2357336"/>
            <a:ext cx="6735005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To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what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extent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can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lean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management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be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improved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by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implementing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agile</a:t>
            </a: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approaches?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056894" y="5239667"/>
            <a:ext cx="61767" cy="4509526"/>
          </a:xfrm>
          <a:prstGeom prst="rect">
            <a:avLst/>
          </a:prstGeom>
          <a:solidFill>
            <a:srgbClr val="273755">
              <a:alpha val="65000"/>
            </a:srgbClr>
          </a:solidFill>
        </p:spPr>
      </p:sp>
      <p:sp>
        <p:nvSpPr>
          <p:cNvPr id="26" name="AutoShape 26"/>
          <p:cNvSpPr/>
          <p:nvPr/>
        </p:nvSpPr>
        <p:spPr>
          <a:xfrm rot="-5400000">
            <a:off x="9147381" y="1074109"/>
            <a:ext cx="42193" cy="8138782"/>
          </a:xfrm>
          <a:prstGeom prst="rect">
            <a:avLst/>
          </a:prstGeom>
          <a:solidFill>
            <a:srgbClr val="273755">
              <a:alpha val="65000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13173131" y="3435230"/>
            <a:ext cx="53171" cy="1644817"/>
          </a:xfrm>
          <a:prstGeom prst="rect">
            <a:avLst/>
          </a:prstGeom>
          <a:solidFill>
            <a:srgbClr val="273755">
              <a:alpha val="68000"/>
            </a:srgbClr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55993" y="4967123"/>
            <a:ext cx="317242" cy="31724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117" y="4967123"/>
            <a:ext cx="317242" cy="31724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17893" y="9590573"/>
            <a:ext cx="317242" cy="31724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13835" y="4902404"/>
            <a:ext cx="317242" cy="31724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30200" y="3226058"/>
            <a:ext cx="317242" cy="31724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98273" y="7111963"/>
            <a:ext cx="317242" cy="317242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-10800000">
            <a:off x="3911034" y="9610988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39" name="Freeform 39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1" name="TextBox 41"/>
          <p:cNvSpPr txBox="1"/>
          <p:nvPr/>
        </p:nvSpPr>
        <p:spPr>
          <a:xfrm>
            <a:off x="515667" y="9597390"/>
            <a:ext cx="322341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Gantt</a:t>
            </a:r>
            <a:r>
              <a:rPr lang="en-US" sz="1800" spc="57" dirty="0">
                <a:solidFill>
                  <a:schemeClr val="tx2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chart-Henri</a:t>
            </a:r>
            <a:r>
              <a:rPr lang="en-US" sz="1800" spc="57" dirty="0">
                <a:solidFill>
                  <a:schemeClr val="tx2"/>
                </a:solidFill>
                <a:latin typeface="Aileron Regular"/>
              </a:rPr>
              <a:t> </a:t>
            </a:r>
            <a:r>
              <a:rPr lang="en-US" sz="2100" spc="57" dirty="0">
                <a:solidFill>
                  <a:schemeClr val="tx2"/>
                </a:solidFill>
                <a:latin typeface="Source Serif Pro" panose="020B0604020202020204" charset="0"/>
              </a:rPr>
              <a:t>G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antt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311956" y="4932464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43" name="Freeform 43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44" name="Freeform 44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30200" y="4914900"/>
            <a:ext cx="317242" cy="317242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030530" y="5478948"/>
            <a:ext cx="342989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The</a:t>
            </a:r>
            <a:r>
              <a:rPr lang="en-US" sz="1800" spc="57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Agile</a:t>
            </a:r>
            <a:r>
              <a:rPr lang="en-US" sz="1800" spc="57" dirty="0">
                <a:solidFill>
                  <a:srgbClr val="191919"/>
                </a:solidFill>
                <a:latin typeface="Aileron Regular"/>
              </a:rPr>
              <a:t> </a:t>
            </a: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Manifesto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4254555"/>
            <a:ext cx="2793475" cy="7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100" dirty="0">
                <a:solidFill>
                  <a:schemeClr val="tx2"/>
                </a:solidFill>
                <a:latin typeface="Source Serif Pro" panose="020B0604020202020204" charset="0"/>
              </a:rPr>
              <a:t>Work breakdown structure-WBS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700416" y="3558952"/>
            <a:ext cx="1533138" cy="654416"/>
            <a:chOff x="0" y="0"/>
            <a:chExt cx="2044184" cy="872554"/>
          </a:xfrm>
          <a:solidFill>
            <a:srgbClr val="273755"/>
          </a:solidFill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044184" cy="872554"/>
              <a:chOff x="0" y="0"/>
              <a:chExt cx="1768962" cy="755076"/>
            </a:xfrm>
            <a:grpFill/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68962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768962" h="755076">
                    <a:moveTo>
                      <a:pt x="1644502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44502" y="0"/>
                    </a:lnTo>
                    <a:cubicBezTo>
                      <a:pt x="1713082" y="0"/>
                      <a:pt x="1768962" y="55880"/>
                      <a:pt x="1768962" y="124460"/>
                    </a:cubicBezTo>
                    <a:lnTo>
                      <a:pt x="1768962" y="630616"/>
                    </a:lnTo>
                    <a:cubicBezTo>
                      <a:pt x="1768962" y="699196"/>
                      <a:pt x="1713082" y="755076"/>
                      <a:pt x="1644502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182746" y="97187"/>
              <a:ext cx="1678692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>
                  <a:solidFill>
                    <a:srgbClr val="FFFFFF"/>
                  </a:solidFill>
                  <a:latin typeface="Aileron Regular Bold"/>
                </a:rPr>
                <a:t>1962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01888" y="6155668"/>
            <a:ext cx="1565829" cy="654416"/>
            <a:chOff x="0" y="0"/>
            <a:chExt cx="2087771" cy="872554"/>
          </a:xfrm>
          <a:solidFill>
            <a:srgbClr val="273755"/>
          </a:solidFill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2087771" cy="872554"/>
              <a:chOff x="0" y="0"/>
              <a:chExt cx="1806680" cy="755076"/>
            </a:xfrm>
            <a:grpFill/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806680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806680" h="755076">
                    <a:moveTo>
                      <a:pt x="1682220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2221" y="0"/>
                    </a:lnTo>
                    <a:cubicBezTo>
                      <a:pt x="1750800" y="0"/>
                      <a:pt x="1806680" y="55880"/>
                      <a:pt x="1806680" y="124460"/>
                    </a:cubicBezTo>
                    <a:lnTo>
                      <a:pt x="1806680" y="630616"/>
                    </a:lnTo>
                    <a:cubicBezTo>
                      <a:pt x="1806680" y="699196"/>
                      <a:pt x="1750800" y="755076"/>
                      <a:pt x="1682221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186643" y="97187"/>
              <a:ext cx="1714485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>
                  <a:solidFill>
                    <a:srgbClr val="FFFFFF"/>
                  </a:solidFill>
                  <a:latin typeface="Aileron Regular Bold"/>
                </a:rPr>
                <a:t>1957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618234" y="8908684"/>
            <a:ext cx="1533138" cy="654416"/>
            <a:chOff x="0" y="0"/>
            <a:chExt cx="2044184" cy="872554"/>
          </a:xfrm>
          <a:solidFill>
            <a:srgbClr val="273755"/>
          </a:solidFill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44184" cy="872554"/>
              <a:chOff x="0" y="0"/>
              <a:chExt cx="1768962" cy="755076"/>
            </a:xfrm>
            <a:grpFill/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768962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768962" h="755076">
                    <a:moveTo>
                      <a:pt x="1644502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44502" y="0"/>
                    </a:lnTo>
                    <a:cubicBezTo>
                      <a:pt x="1713082" y="0"/>
                      <a:pt x="1768962" y="55880"/>
                      <a:pt x="1768962" y="124460"/>
                    </a:cubicBezTo>
                    <a:lnTo>
                      <a:pt x="1768962" y="630616"/>
                    </a:lnTo>
                    <a:cubicBezTo>
                      <a:pt x="1768962" y="699196"/>
                      <a:pt x="1713082" y="755076"/>
                      <a:pt x="1644502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182746" y="97187"/>
              <a:ext cx="1678692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>
                  <a:solidFill>
                    <a:srgbClr val="FFFFFF"/>
                  </a:solidFill>
                  <a:latin typeface="Aileron Regular Bold"/>
                </a:rPr>
                <a:t>1917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534400" y="6294223"/>
            <a:ext cx="1448207" cy="654416"/>
            <a:chOff x="0" y="0"/>
            <a:chExt cx="1930943" cy="872554"/>
          </a:xfrm>
          <a:solidFill>
            <a:srgbClr val="273755"/>
          </a:solidFill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930943" cy="872554"/>
              <a:chOff x="0" y="0"/>
              <a:chExt cx="1670967" cy="755076"/>
            </a:xfrm>
            <a:grpFill/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670967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670967" h="755076">
                    <a:moveTo>
                      <a:pt x="1546507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46507" y="0"/>
                    </a:lnTo>
                    <a:cubicBezTo>
                      <a:pt x="1615087" y="0"/>
                      <a:pt x="1670967" y="55880"/>
                      <a:pt x="1670967" y="124460"/>
                    </a:cubicBezTo>
                    <a:lnTo>
                      <a:pt x="1670967" y="630616"/>
                    </a:lnTo>
                    <a:cubicBezTo>
                      <a:pt x="1670967" y="699196"/>
                      <a:pt x="1615087" y="755076"/>
                      <a:pt x="1546507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63" name="TextBox 63"/>
            <p:cNvSpPr txBox="1"/>
            <p:nvPr/>
          </p:nvSpPr>
          <p:spPr>
            <a:xfrm>
              <a:off x="172623" y="97187"/>
              <a:ext cx="1585697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>
                  <a:solidFill>
                    <a:srgbClr val="FFFFFF"/>
                  </a:solidFill>
                  <a:latin typeface="Aileron Regular Bold"/>
                </a:rPr>
                <a:t>1988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201400" y="6285371"/>
            <a:ext cx="1616030" cy="663268"/>
            <a:chOff x="0" y="0"/>
            <a:chExt cx="2154707" cy="872554"/>
          </a:xfrm>
          <a:solidFill>
            <a:srgbClr val="273755"/>
          </a:solidFill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2154707" cy="872554"/>
              <a:chOff x="0" y="0"/>
              <a:chExt cx="1864604" cy="755076"/>
            </a:xfrm>
            <a:grpFill/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864604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864604" h="755076">
                    <a:moveTo>
                      <a:pt x="1740144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40144" y="0"/>
                    </a:lnTo>
                    <a:cubicBezTo>
                      <a:pt x="1808724" y="0"/>
                      <a:pt x="1864604" y="55880"/>
                      <a:pt x="1864604" y="124460"/>
                    </a:cubicBezTo>
                    <a:lnTo>
                      <a:pt x="1864604" y="630616"/>
                    </a:lnTo>
                    <a:cubicBezTo>
                      <a:pt x="1864604" y="699196"/>
                      <a:pt x="1808724" y="755076"/>
                      <a:pt x="1740144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67" name="TextBox 67"/>
            <p:cNvSpPr txBox="1"/>
            <p:nvPr/>
          </p:nvSpPr>
          <p:spPr>
            <a:xfrm>
              <a:off x="167456" y="97187"/>
              <a:ext cx="1769453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>
                  <a:solidFill>
                    <a:srgbClr val="FFFFFF"/>
                  </a:solidFill>
                  <a:latin typeface="Aileron Regular Bold"/>
                </a:rPr>
                <a:t>1996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079066" y="1720019"/>
            <a:ext cx="2105188" cy="654416"/>
            <a:chOff x="0" y="0"/>
            <a:chExt cx="2806917" cy="872554"/>
          </a:xfrm>
          <a:solidFill>
            <a:srgbClr val="273755"/>
          </a:solidFill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2806917" cy="872554"/>
              <a:chOff x="0" y="0"/>
              <a:chExt cx="2429003" cy="755076"/>
            </a:xfrm>
            <a:grpFill/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2429003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2429003" h="755076">
                    <a:moveTo>
                      <a:pt x="2304543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543" y="0"/>
                    </a:lnTo>
                    <a:cubicBezTo>
                      <a:pt x="2373123" y="0"/>
                      <a:pt x="2429003" y="55880"/>
                      <a:pt x="2429003" y="124460"/>
                    </a:cubicBezTo>
                    <a:lnTo>
                      <a:pt x="2429003" y="630616"/>
                    </a:lnTo>
                    <a:cubicBezTo>
                      <a:pt x="2429003" y="699196"/>
                      <a:pt x="2373123" y="755076"/>
                      <a:pt x="2304543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331892" y="118399"/>
              <a:ext cx="2305051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 dirty="0">
                  <a:solidFill>
                    <a:srgbClr val="FFFFFF"/>
                  </a:solidFill>
                  <a:latin typeface="Aileron Regular Bold"/>
                </a:rPr>
                <a:t>Today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019800" y="6294223"/>
            <a:ext cx="1533138" cy="654416"/>
            <a:chOff x="0" y="0"/>
            <a:chExt cx="2044184" cy="872554"/>
          </a:xfrm>
          <a:solidFill>
            <a:srgbClr val="273755"/>
          </a:solidFill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2044184" cy="872554"/>
              <a:chOff x="0" y="0"/>
              <a:chExt cx="1768962" cy="755076"/>
            </a:xfrm>
            <a:grpFill/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768962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768962" h="755076">
                    <a:moveTo>
                      <a:pt x="1644502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44502" y="0"/>
                    </a:lnTo>
                    <a:cubicBezTo>
                      <a:pt x="1713082" y="0"/>
                      <a:pt x="1768962" y="55880"/>
                      <a:pt x="1768962" y="124460"/>
                    </a:cubicBezTo>
                    <a:lnTo>
                      <a:pt x="1768962" y="630616"/>
                    </a:lnTo>
                    <a:cubicBezTo>
                      <a:pt x="1768962" y="699196"/>
                      <a:pt x="1713082" y="755076"/>
                      <a:pt x="1644502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75" name="TextBox 75"/>
            <p:cNvSpPr txBox="1"/>
            <p:nvPr/>
          </p:nvSpPr>
          <p:spPr>
            <a:xfrm>
              <a:off x="182746" y="97187"/>
              <a:ext cx="1678692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 dirty="0">
                  <a:solidFill>
                    <a:srgbClr val="FFFFFF"/>
                  </a:solidFill>
                  <a:latin typeface="Aileron Regular"/>
                </a:rPr>
                <a:t>1969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4855812" y="4752840"/>
            <a:ext cx="1616030" cy="654416"/>
            <a:chOff x="0" y="0"/>
            <a:chExt cx="2154707" cy="872554"/>
          </a:xfrm>
          <a:solidFill>
            <a:srgbClr val="273755"/>
          </a:solidFill>
        </p:grpSpPr>
        <p:grpSp>
          <p:nvGrpSpPr>
            <p:cNvPr id="77" name="Group 77"/>
            <p:cNvGrpSpPr/>
            <p:nvPr/>
          </p:nvGrpSpPr>
          <p:grpSpPr>
            <a:xfrm>
              <a:off x="0" y="0"/>
              <a:ext cx="2154707" cy="872554"/>
              <a:chOff x="0" y="0"/>
              <a:chExt cx="1864604" cy="755076"/>
            </a:xfrm>
            <a:grpFill/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864604" cy="755076"/>
              </a:xfrm>
              <a:custGeom>
                <a:avLst/>
                <a:gdLst/>
                <a:ahLst/>
                <a:cxnLst/>
                <a:rect l="l" t="t" r="r" b="b"/>
                <a:pathLst>
                  <a:path w="1864604" h="755076">
                    <a:moveTo>
                      <a:pt x="1740144" y="755076"/>
                    </a:moveTo>
                    <a:lnTo>
                      <a:pt x="124460" y="755076"/>
                    </a:lnTo>
                    <a:cubicBezTo>
                      <a:pt x="55880" y="755076"/>
                      <a:pt x="0" y="699196"/>
                      <a:pt x="0" y="6306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40144" y="0"/>
                    </a:lnTo>
                    <a:cubicBezTo>
                      <a:pt x="1808724" y="0"/>
                      <a:pt x="1864604" y="55880"/>
                      <a:pt x="1864604" y="124460"/>
                    </a:cubicBezTo>
                    <a:lnTo>
                      <a:pt x="1864604" y="630616"/>
                    </a:lnTo>
                    <a:cubicBezTo>
                      <a:pt x="1864604" y="699196"/>
                      <a:pt x="1808724" y="755076"/>
                      <a:pt x="1740144" y="755076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79" name="TextBox 79"/>
            <p:cNvSpPr txBox="1"/>
            <p:nvPr/>
          </p:nvSpPr>
          <p:spPr>
            <a:xfrm>
              <a:off x="167456" y="97187"/>
              <a:ext cx="1769453" cy="58293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290" dirty="0">
                  <a:solidFill>
                    <a:srgbClr val="FFFFFF"/>
                  </a:solidFill>
                  <a:latin typeface="Aileron Regular"/>
                </a:rPr>
                <a:t>2001</a:t>
              </a:r>
            </a:p>
          </p:txBody>
        </p:sp>
      </p:grpSp>
      <p:grpSp>
        <p:nvGrpSpPr>
          <p:cNvPr id="88" name="Group 12">
            <a:extLst>
              <a:ext uri="{FF2B5EF4-FFF2-40B4-BE49-F238E27FC236}">
                <a16:creationId xmlns:a16="http://schemas.microsoft.com/office/drawing/2014/main" id="{FCE6DFC3-41D3-44B9-8158-D3001F679D64}"/>
              </a:ext>
            </a:extLst>
          </p:cNvPr>
          <p:cNvGrpSpPr/>
          <p:nvPr/>
        </p:nvGrpSpPr>
        <p:grpSpPr>
          <a:xfrm rot="5400000">
            <a:off x="11508841" y="5498828"/>
            <a:ext cx="1013631" cy="256912"/>
            <a:chOff x="0" y="0"/>
            <a:chExt cx="2004282" cy="508000"/>
          </a:xfrm>
          <a:solidFill>
            <a:schemeClr val="bg1"/>
          </a:solidFill>
        </p:grpSpPr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D662ACD8-12DA-46C3-A136-AF9550CFCA38}"/>
                </a:ext>
              </a:extLst>
            </p:cNvPr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D1068E9D-2C6B-49D9-9D51-DAD20FC660E0}"/>
                </a:ext>
              </a:extLst>
            </p:cNvPr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57035" y="4891341"/>
            <a:ext cx="317242" cy="31724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C3C0C31-44AD-4403-AA3A-FD23E3153586}"/>
              </a:ext>
            </a:extLst>
          </p:cNvPr>
          <p:cNvSpPr/>
          <p:nvPr/>
        </p:nvSpPr>
        <p:spPr>
          <a:xfrm>
            <a:off x="7905622" y="5848280"/>
            <a:ext cx="2875004" cy="21702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E6DF3CD-E58A-46B5-8FD3-48D8F516363F}"/>
              </a:ext>
            </a:extLst>
          </p:cNvPr>
          <p:cNvSpPr/>
          <p:nvPr/>
        </p:nvSpPr>
        <p:spPr>
          <a:xfrm>
            <a:off x="14351435" y="4322130"/>
            <a:ext cx="2875004" cy="21702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3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3" grpId="0"/>
      <p:bldP spid="24" grpId="0"/>
      <p:bldP spid="41" grpId="0"/>
      <p:bldP spid="46" grpId="0"/>
      <p:bldP spid="47" grpId="0"/>
      <p:bldP spid="15" grpId="0" animBg="1"/>
      <p:bldP spid="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utoShape 60">
            <a:extLst>
              <a:ext uri="{FF2B5EF4-FFF2-40B4-BE49-F238E27FC236}">
                <a16:creationId xmlns:a16="http://schemas.microsoft.com/office/drawing/2014/main" id="{F8A9782D-34D9-4F32-8A49-9586D5665BA7}"/>
              </a:ext>
            </a:extLst>
          </p:cNvPr>
          <p:cNvSpPr/>
          <p:nvPr/>
        </p:nvSpPr>
        <p:spPr>
          <a:xfrm>
            <a:off x="0" y="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555233" y="734950"/>
            <a:ext cx="8717894" cy="9285350"/>
            <a:chOff x="0" y="0"/>
            <a:chExt cx="11020242" cy="11737560"/>
          </a:xfrm>
        </p:grpSpPr>
        <p:sp>
          <p:nvSpPr>
            <p:cNvPr id="3" name="Freeform 3"/>
            <p:cNvSpPr/>
            <p:nvPr/>
          </p:nvSpPr>
          <p:spPr>
            <a:xfrm>
              <a:off x="38100" y="44450"/>
              <a:ext cx="10983413" cy="11693110"/>
            </a:xfrm>
            <a:custGeom>
              <a:avLst/>
              <a:gdLst/>
              <a:ahLst/>
              <a:cxnLst/>
              <a:rect l="l" t="t" r="r" b="b"/>
              <a:pathLst>
                <a:path w="10983413" h="11693110">
                  <a:moveTo>
                    <a:pt x="2540" y="11662630"/>
                  </a:moveTo>
                  <a:cubicBezTo>
                    <a:pt x="0" y="11671520"/>
                    <a:pt x="5080" y="11677870"/>
                    <a:pt x="64480" y="11679140"/>
                  </a:cubicBezTo>
                  <a:cubicBezTo>
                    <a:pt x="133539" y="11680410"/>
                    <a:pt x="193967" y="11680410"/>
                    <a:pt x="263026" y="11680410"/>
                  </a:cubicBezTo>
                  <a:cubicBezTo>
                    <a:pt x="539265" y="11681680"/>
                    <a:pt x="815504" y="11681680"/>
                    <a:pt x="1100375" y="11682950"/>
                  </a:cubicBezTo>
                  <a:cubicBezTo>
                    <a:pt x="1255760" y="11684220"/>
                    <a:pt x="1411144" y="11685490"/>
                    <a:pt x="1557896" y="11686760"/>
                  </a:cubicBezTo>
                  <a:cubicBezTo>
                    <a:pt x="1816870" y="11688030"/>
                    <a:pt x="2067211" y="11688030"/>
                    <a:pt x="2326185" y="11689300"/>
                  </a:cubicBezTo>
                  <a:cubicBezTo>
                    <a:pt x="2429774" y="11689300"/>
                    <a:pt x="2524732" y="11689300"/>
                    <a:pt x="2628321" y="11688030"/>
                  </a:cubicBezTo>
                  <a:cubicBezTo>
                    <a:pt x="2671483" y="11688030"/>
                    <a:pt x="2723278" y="11686760"/>
                    <a:pt x="2766440" y="11686760"/>
                  </a:cubicBezTo>
                  <a:cubicBezTo>
                    <a:pt x="2939090" y="11688030"/>
                    <a:pt x="6392075" y="11679140"/>
                    <a:pt x="6564724" y="11680410"/>
                  </a:cubicBezTo>
                  <a:cubicBezTo>
                    <a:pt x="6806433" y="11681680"/>
                    <a:pt x="7471132" y="11681680"/>
                    <a:pt x="7712842" y="11681680"/>
                  </a:cubicBezTo>
                  <a:cubicBezTo>
                    <a:pt x="7807799" y="11681680"/>
                    <a:pt x="7894123" y="11680410"/>
                    <a:pt x="7989081" y="11680410"/>
                  </a:cubicBezTo>
                  <a:lnTo>
                    <a:pt x="8455234" y="11684220"/>
                  </a:lnTo>
                  <a:cubicBezTo>
                    <a:pt x="8791899" y="11686760"/>
                    <a:pt x="9119932" y="11684220"/>
                    <a:pt x="9456599" y="11688030"/>
                  </a:cubicBezTo>
                  <a:cubicBezTo>
                    <a:pt x="10017709" y="11693110"/>
                    <a:pt x="10587451" y="11686760"/>
                    <a:pt x="10918642" y="11691840"/>
                  </a:cubicBezTo>
                  <a:cubicBezTo>
                    <a:pt x="10938963" y="11693110"/>
                    <a:pt x="10959282" y="11691840"/>
                    <a:pt x="10982142" y="11691840"/>
                  </a:cubicBezTo>
                  <a:lnTo>
                    <a:pt x="10982142" y="11632150"/>
                  </a:lnTo>
                  <a:cubicBezTo>
                    <a:pt x="10980872" y="11340859"/>
                    <a:pt x="10979602" y="10898973"/>
                    <a:pt x="10979602" y="10429468"/>
                  </a:cubicBezTo>
                  <a:cubicBezTo>
                    <a:pt x="10979602" y="9886317"/>
                    <a:pt x="10983413" y="9333959"/>
                    <a:pt x="10977063" y="8790807"/>
                  </a:cubicBezTo>
                  <a:cubicBezTo>
                    <a:pt x="10969442" y="8431774"/>
                    <a:pt x="10958013" y="1352390"/>
                    <a:pt x="10958013" y="993358"/>
                  </a:cubicBezTo>
                  <a:cubicBezTo>
                    <a:pt x="10955472" y="744797"/>
                    <a:pt x="10954202" y="487030"/>
                    <a:pt x="10951663" y="238469"/>
                  </a:cubicBezTo>
                  <a:cubicBezTo>
                    <a:pt x="10951663" y="164821"/>
                    <a:pt x="10950392" y="91174"/>
                    <a:pt x="10949122" y="6350"/>
                  </a:cubicBezTo>
                  <a:cubicBezTo>
                    <a:pt x="10938963" y="3810"/>
                    <a:pt x="10930072" y="2540"/>
                    <a:pt x="10919913" y="1270"/>
                  </a:cubicBezTo>
                  <a:cubicBezTo>
                    <a:pt x="10912292" y="0"/>
                    <a:pt x="10904672" y="1270"/>
                    <a:pt x="10898322" y="1270"/>
                  </a:cubicBezTo>
                  <a:lnTo>
                    <a:pt x="21317" y="6350"/>
                  </a:lnTo>
                  <a:lnTo>
                    <a:pt x="2540" y="11662630"/>
                  </a:lnTo>
                  <a:close/>
                </a:path>
              </a:pathLst>
            </a:custGeom>
            <a:solidFill>
              <a:srgbClr val="2C2C2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1430" y="16510"/>
              <a:ext cx="10959283" cy="11682950"/>
            </a:xfrm>
            <a:custGeom>
              <a:avLst/>
              <a:gdLst/>
              <a:ahLst/>
              <a:cxnLst/>
              <a:rect l="l" t="t" r="r" b="b"/>
              <a:pathLst>
                <a:path w="10959283" h="11682950">
                  <a:moveTo>
                    <a:pt x="10959283" y="11682950"/>
                  </a:moveTo>
                  <a:lnTo>
                    <a:pt x="0" y="11675331"/>
                  </a:lnTo>
                  <a:lnTo>
                    <a:pt x="0" y="4114501"/>
                  </a:lnTo>
                  <a:lnTo>
                    <a:pt x="7620" y="20320"/>
                  </a:lnTo>
                  <a:lnTo>
                    <a:pt x="5512336" y="0"/>
                  </a:lnTo>
                  <a:lnTo>
                    <a:pt x="10937692" y="8890"/>
                  </a:lnTo>
                  <a:close/>
                </a:path>
              </a:pathLst>
            </a:custGeom>
            <a:solidFill>
              <a:srgbClr val="93A4D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0988492" cy="11709620"/>
            </a:xfrm>
            <a:custGeom>
              <a:avLst/>
              <a:gdLst/>
              <a:ahLst/>
              <a:cxnLst/>
              <a:rect l="l" t="t" r="r" b="b"/>
              <a:pathLst>
                <a:path w="10988492" h="11709620">
                  <a:moveTo>
                    <a:pt x="10954202" y="21590"/>
                  </a:moveTo>
                  <a:cubicBezTo>
                    <a:pt x="10955473" y="34290"/>
                    <a:pt x="10955473" y="44450"/>
                    <a:pt x="10956742" y="71182"/>
                  </a:cubicBezTo>
                  <a:cubicBezTo>
                    <a:pt x="10959282" y="319743"/>
                    <a:pt x="10960552" y="577510"/>
                    <a:pt x="10963092" y="826071"/>
                  </a:cubicBezTo>
                  <a:cubicBezTo>
                    <a:pt x="10963092" y="1185103"/>
                    <a:pt x="10975792" y="8264488"/>
                    <a:pt x="10982142" y="8623520"/>
                  </a:cubicBezTo>
                  <a:cubicBezTo>
                    <a:pt x="10988492" y="9166671"/>
                    <a:pt x="10984682" y="9719029"/>
                    <a:pt x="10984682" y="10262181"/>
                  </a:cubicBezTo>
                  <a:cubicBezTo>
                    <a:pt x="10984682" y="10740891"/>
                    <a:pt x="10985952" y="11182777"/>
                    <a:pt x="10987223" y="11648660"/>
                  </a:cubicBezTo>
                  <a:lnTo>
                    <a:pt x="10987223" y="11708350"/>
                  </a:lnTo>
                  <a:cubicBezTo>
                    <a:pt x="10964362" y="11708350"/>
                    <a:pt x="10944042" y="11709620"/>
                    <a:pt x="10923723" y="11708350"/>
                  </a:cubicBezTo>
                  <a:cubicBezTo>
                    <a:pt x="10379020" y="11703270"/>
                    <a:pt x="9809277" y="11709620"/>
                    <a:pt x="9248167" y="11704540"/>
                  </a:cubicBezTo>
                  <a:cubicBezTo>
                    <a:pt x="8911501" y="11700730"/>
                    <a:pt x="8583468" y="11703270"/>
                    <a:pt x="8246801" y="11700730"/>
                  </a:cubicBezTo>
                  <a:lnTo>
                    <a:pt x="7780648" y="11696920"/>
                  </a:lnTo>
                  <a:cubicBezTo>
                    <a:pt x="7685691" y="11696920"/>
                    <a:pt x="7599367" y="11698190"/>
                    <a:pt x="7504410" y="11698190"/>
                  </a:cubicBezTo>
                  <a:cubicBezTo>
                    <a:pt x="7262701" y="11696920"/>
                    <a:pt x="6598001" y="11698190"/>
                    <a:pt x="6356292" y="11696920"/>
                  </a:cubicBezTo>
                  <a:cubicBezTo>
                    <a:pt x="6183643" y="11695650"/>
                    <a:pt x="2730658" y="11704540"/>
                    <a:pt x="2558009" y="11703270"/>
                  </a:cubicBezTo>
                  <a:cubicBezTo>
                    <a:pt x="2514847" y="11703270"/>
                    <a:pt x="2463052" y="11704540"/>
                    <a:pt x="2419890" y="11704540"/>
                  </a:cubicBezTo>
                  <a:cubicBezTo>
                    <a:pt x="2316300" y="11704540"/>
                    <a:pt x="2221343" y="11705810"/>
                    <a:pt x="2117753" y="11705810"/>
                  </a:cubicBezTo>
                  <a:cubicBezTo>
                    <a:pt x="1858780" y="11705810"/>
                    <a:pt x="1608438" y="11704540"/>
                    <a:pt x="1349464" y="11703270"/>
                  </a:cubicBezTo>
                  <a:cubicBezTo>
                    <a:pt x="1194080" y="11702000"/>
                    <a:pt x="1038696" y="11700730"/>
                    <a:pt x="891944" y="11699460"/>
                  </a:cubicBezTo>
                  <a:cubicBezTo>
                    <a:pt x="615705" y="11698190"/>
                    <a:pt x="339466" y="11696920"/>
                    <a:pt x="54595" y="11696920"/>
                  </a:cubicBezTo>
                  <a:cubicBezTo>
                    <a:pt x="38100" y="11696920"/>
                    <a:pt x="29210" y="11696920"/>
                    <a:pt x="19050" y="11695650"/>
                  </a:cubicBezTo>
                  <a:cubicBezTo>
                    <a:pt x="10160" y="11694380"/>
                    <a:pt x="5080" y="11688030"/>
                    <a:pt x="7620" y="11679140"/>
                  </a:cubicBezTo>
                  <a:cubicBezTo>
                    <a:pt x="16510" y="11643075"/>
                    <a:pt x="12700" y="11412927"/>
                    <a:pt x="11430" y="11173571"/>
                  </a:cubicBezTo>
                  <a:cubicBezTo>
                    <a:pt x="10160" y="10685656"/>
                    <a:pt x="6350" y="10206945"/>
                    <a:pt x="7620" y="9719029"/>
                  </a:cubicBezTo>
                  <a:cubicBezTo>
                    <a:pt x="5080" y="9111436"/>
                    <a:pt x="0" y="1590165"/>
                    <a:pt x="7620" y="973366"/>
                  </a:cubicBezTo>
                  <a:cubicBezTo>
                    <a:pt x="8890" y="853688"/>
                    <a:pt x="7620" y="724805"/>
                    <a:pt x="8890" y="605127"/>
                  </a:cubicBezTo>
                  <a:cubicBezTo>
                    <a:pt x="10160" y="411802"/>
                    <a:pt x="12700" y="20006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3655" y="30480"/>
                    <a:pt x="261774" y="29210"/>
                  </a:cubicBezTo>
                  <a:cubicBezTo>
                    <a:pt x="494851" y="25400"/>
                    <a:pt x="727927" y="22860"/>
                    <a:pt x="969636" y="20320"/>
                  </a:cubicBezTo>
                  <a:cubicBezTo>
                    <a:pt x="1133653" y="17780"/>
                    <a:pt x="1297670" y="16510"/>
                    <a:pt x="1453054" y="13970"/>
                  </a:cubicBezTo>
                  <a:cubicBezTo>
                    <a:pt x="1608438" y="11430"/>
                    <a:pt x="1772455" y="8890"/>
                    <a:pt x="1927839" y="8890"/>
                  </a:cubicBezTo>
                  <a:cubicBezTo>
                    <a:pt x="2100489" y="7620"/>
                    <a:pt x="2273138" y="10160"/>
                    <a:pt x="2445787" y="8890"/>
                  </a:cubicBezTo>
                  <a:cubicBezTo>
                    <a:pt x="2661599" y="8890"/>
                    <a:pt x="6572104" y="6350"/>
                    <a:pt x="6787916" y="5080"/>
                  </a:cubicBezTo>
                  <a:cubicBezTo>
                    <a:pt x="6995095" y="3810"/>
                    <a:pt x="7202274" y="2540"/>
                    <a:pt x="7418085" y="2540"/>
                  </a:cubicBezTo>
                  <a:cubicBezTo>
                    <a:pt x="7772016" y="1270"/>
                    <a:pt x="8117315" y="0"/>
                    <a:pt x="8471246" y="0"/>
                  </a:cubicBezTo>
                  <a:cubicBezTo>
                    <a:pt x="8617997" y="0"/>
                    <a:pt x="8773382" y="2540"/>
                    <a:pt x="8920134" y="2540"/>
                  </a:cubicBezTo>
                  <a:cubicBezTo>
                    <a:pt x="9325860" y="3810"/>
                    <a:pt x="9740218" y="5080"/>
                    <a:pt x="10145944" y="7620"/>
                  </a:cubicBezTo>
                  <a:cubicBezTo>
                    <a:pt x="10361755" y="8890"/>
                    <a:pt x="10577567" y="12700"/>
                    <a:pt x="10793379" y="16510"/>
                  </a:cubicBezTo>
                  <a:lnTo>
                    <a:pt x="10923723" y="16510"/>
                  </a:lnTo>
                  <a:cubicBezTo>
                    <a:pt x="10935152" y="17780"/>
                    <a:pt x="10944042" y="20320"/>
                    <a:pt x="10954202" y="21590"/>
                  </a:cubicBezTo>
                  <a:close/>
                  <a:moveTo>
                    <a:pt x="10964362" y="11691841"/>
                  </a:moveTo>
                  <a:cubicBezTo>
                    <a:pt x="10965632" y="11675330"/>
                    <a:pt x="10966902" y="11662630"/>
                    <a:pt x="10966902" y="11649930"/>
                  </a:cubicBezTo>
                  <a:cubicBezTo>
                    <a:pt x="10965632" y="11136748"/>
                    <a:pt x="10964362" y="10648832"/>
                    <a:pt x="10964362" y="10124092"/>
                  </a:cubicBezTo>
                  <a:cubicBezTo>
                    <a:pt x="10964362" y="9884737"/>
                    <a:pt x="10966902" y="9645383"/>
                    <a:pt x="10965632" y="9406027"/>
                  </a:cubicBezTo>
                  <a:cubicBezTo>
                    <a:pt x="10965632" y="9185084"/>
                    <a:pt x="10964362" y="8954935"/>
                    <a:pt x="10963092" y="8733992"/>
                  </a:cubicBezTo>
                  <a:cubicBezTo>
                    <a:pt x="10958012" y="8393371"/>
                    <a:pt x="10946582" y="1341604"/>
                    <a:pt x="10946582" y="1000984"/>
                  </a:cubicBezTo>
                  <a:cubicBezTo>
                    <a:pt x="10944042" y="715599"/>
                    <a:pt x="10941502" y="421008"/>
                    <a:pt x="10938962" y="135624"/>
                  </a:cubicBezTo>
                  <a:cubicBezTo>
                    <a:pt x="10937692" y="44450"/>
                    <a:pt x="10936423" y="43180"/>
                    <a:pt x="10914232" y="41910"/>
                  </a:cubicBezTo>
                  <a:cubicBezTo>
                    <a:pt x="10888336" y="41910"/>
                    <a:pt x="10871071" y="41910"/>
                    <a:pt x="10845173" y="40640"/>
                  </a:cubicBezTo>
                  <a:cubicBezTo>
                    <a:pt x="10629361" y="36830"/>
                    <a:pt x="10404918" y="31750"/>
                    <a:pt x="10189106" y="30480"/>
                  </a:cubicBezTo>
                  <a:cubicBezTo>
                    <a:pt x="9662526" y="26670"/>
                    <a:pt x="9127313" y="25400"/>
                    <a:pt x="8600733" y="22860"/>
                  </a:cubicBezTo>
                  <a:lnTo>
                    <a:pt x="7979195" y="22860"/>
                  </a:lnTo>
                  <a:cubicBezTo>
                    <a:pt x="7702957" y="22860"/>
                    <a:pt x="7426718" y="22860"/>
                    <a:pt x="7159112" y="24130"/>
                  </a:cubicBezTo>
                  <a:cubicBezTo>
                    <a:pt x="6926036" y="25400"/>
                    <a:pt x="2998265" y="29210"/>
                    <a:pt x="2765188" y="29210"/>
                  </a:cubicBezTo>
                  <a:cubicBezTo>
                    <a:pt x="2385360" y="29210"/>
                    <a:pt x="2005531" y="26670"/>
                    <a:pt x="1625703" y="33020"/>
                  </a:cubicBezTo>
                  <a:cubicBezTo>
                    <a:pt x="1427156" y="36830"/>
                    <a:pt x="1237242" y="36830"/>
                    <a:pt x="1047328" y="38100"/>
                  </a:cubicBezTo>
                  <a:cubicBezTo>
                    <a:pt x="719295" y="41910"/>
                    <a:pt x="391261" y="45720"/>
                    <a:pt x="63227" y="50800"/>
                  </a:cubicBezTo>
                  <a:cubicBezTo>
                    <a:pt x="36830" y="50800"/>
                    <a:pt x="34290" y="61976"/>
                    <a:pt x="33020" y="172448"/>
                  </a:cubicBezTo>
                  <a:cubicBezTo>
                    <a:pt x="31750" y="338155"/>
                    <a:pt x="31750" y="503862"/>
                    <a:pt x="30480" y="669569"/>
                  </a:cubicBezTo>
                  <a:cubicBezTo>
                    <a:pt x="29210" y="945748"/>
                    <a:pt x="26670" y="1212721"/>
                    <a:pt x="25400" y="1488900"/>
                  </a:cubicBezTo>
                  <a:cubicBezTo>
                    <a:pt x="20320" y="1783491"/>
                    <a:pt x="26670" y="8982553"/>
                    <a:pt x="29210" y="9277144"/>
                  </a:cubicBezTo>
                  <a:cubicBezTo>
                    <a:pt x="29210" y="9590146"/>
                    <a:pt x="29210" y="9912355"/>
                    <a:pt x="30480" y="10225358"/>
                  </a:cubicBezTo>
                  <a:cubicBezTo>
                    <a:pt x="30480" y="10455507"/>
                    <a:pt x="33020" y="10685656"/>
                    <a:pt x="33020" y="10915805"/>
                  </a:cubicBezTo>
                  <a:cubicBezTo>
                    <a:pt x="33020" y="11164366"/>
                    <a:pt x="33020" y="11412927"/>
                    <a:pt x="31750" y="11649930"/>
                  </a:cubicBezTo>
                  <a:lnTo>
                    <a:pt x="31750" y="11660091"/>
                  </a:lnTo>
                  <a:cubicBezTo>
                    <a:pt x="31750" y="11670250"/>
                    <a:pt x="35560" y="11674060"/>
                    <a:pt x="44450" y="11674060"/>
                  </a:cubicBezTo>
                  <a:cubicBezTo>
                    <a:pt x="140920" y="11674060"/>
                    <a:pt x="261774" y="11675330"/>
                    <a:pt x="373996" y="11675330"/>
                  </a:cubicBezTo>
                  <a:cubicBezTo>
                    <a:pt x="538013" y="11675330"/>
                    <a:pt x="710662" y="11672791"/>
                    <a:pt x="874679" y="11675330"/>
                  </a:cubicBezTo>
                  <a:cubicBezTo>
                    <a:pt x="1142285" y="11679141"/>
                    <a:pt x="1409892" y="11681680"/>
                    <a:pt x="1677498" y="11680410"/>
                  </a:cubicBezTo>
                  <a:cubicBezTo>
                    <a:pt x="1850147" y="11679141"/>
                    <a:pt x="2014164" y="11681680"/>
                    <a:pt x="2186813" y="11681680"/>
                  </a:cubicBezTo>
                  <a:cubicBezTo>
                    <a:pt x="2437155" y="11681680"/>
                    <a:pt x="2687496" y="11680410"/>
                    <a:pt x="2937837" y="11681680"/>
                  </a:cubicBezTo>
                  <a:cubicBezTo>
                    <a:pt x="3309033" y="11682950"/>
                    <a:pt x="7383556" y="11672791"/>
                    <a:pt x="7763384" y="11675330"/>
                  </a:cubicBezTo>
                  <a:cubicBezTo>
                    <a:pt x="7927401" y="11676600"/>
                    <a:pt x="8091418" y="11677870"/>
                    <a:pt x="8246802" y="11677870"/>
                  </a:cubicBezTo>
                  <a:cubicBezTo>
                    <a:pt x="8531673" y="11680410"/>
                    <a:pt x="8807912" y="11676600"/>
                    <a:pt x="9092783" y="11680410"/>
                  </a:cubicBezTo>
                  <a:cubicBezTo>
                    <a:pt x="9325860" y="11682950"/>
                    <a:pt x="9558936" y="11682950"/>
                    <a:pt x="9792013" y="11685491"/>
                  </a:cubicBezTo>
                  <a:cubicBezTo>
                    <a:pt x="10137312" y="11689300"/>
                    <a:pt x="10482610" y="11691841"/>
                    <a:pt x="10827908" y="11693110"/>
                  </a:cubicBezTo>
                  <a:cubicBezTo>
                    <a:pt x="10926262" y="11693110"/>
                    <a:pt x="10944042" y="11691841"/>
                    <a:pt x="10964362" y="11691841"/>
                  </a:cubicBezTo>
                  <a:close/>
                </a:path>
              </a:pathLst>
            </a:custGeom>
            <a:solidFill>
              <a:srgbClr val="FEF9D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4474" y="4986734"/>
            <a:ext cx="6574218" cy="4737886"/>
            <a:chOff x="0" y="0"/>
            <a:chExt cx="11372362" cy="8195797"/>
          </a:xfrm>
        </p:grpSpPr>
        <p:sp>
          <p:nvSpPr>
            <p:cNvPr id="7" name="Freeform 7"/>
            <p:cNvSpPr/>
            <p:nvPr/>
          </p:nvSpPr>
          <p:spPr>
            <a:xfrm>
              <a:off x="38100" y="44450"/>
              <a:ext cx="11335532" cy="8151347"/>
            </a:xfrm>
            <a:custGeom>
              <a:avLst/>
              <a:gdLst/>
              <a:ahLst/>
              <a:cxnLst/>
              <a:rect l="l" t="t" r="r" b="b"/>
              <a:pathLst>
                <a:path w="11335532" h="8151347">
                  <a:moveTo>
                    <a:pt x="2540" y="8120867"/>
                  </a:moveTo>
                  <a:cubicBezTo>
                    <a:pt x="0" y="8129757"/>
                    <a:pt x="5080" y="8136107"/>
                    <a:pt x="66398" y="8137377"/>
                  </a:cubicBezTo>
                  <a:cubicBezTo>
                    <a:pt x="137694" y="8138647"/>
                    <a:pt x="200078" y="8138647"/>
                    <a:pt x="271374" y="8138647"/>
                  </a:cubicBezTo>
                  <a:cubicBezTo>
                    <a:pt x="556558" y="8139917"/>
                    <a:pt x="841742" y="8139917"/>
                    <a:pt x="1135838" y="8141188"/>
                  </a:cubicBezTo>
                  <a:cubicBezTo>
                    <a:pt x="1296254" y="8142457"/>
                    <a:pt x="1456670" y="8143727"/>
                    <a:pt x="1608174" y="8144997"/>
                  </a:cubicBezTo>
                  <a:cubicBezTo>
                    <a:pt x="1875534" y="8146267"/>
                    <a:pt x="2133983" y="8146267"/>
                    <a:pt x="2401343" y="8147538"/>
                  </a:cubicBezTo>
                  <a:cubicBezTo>
                    <a:pt x="2508287" y="8147538"/>
                    <a:pt x="2606319" y="8147538"/>
                    <a:pt x="2713263" y="8146267"/>
                  </a:cubicBezTo>
                  <a:cubicBezTo>
                    <a:pt x="2757823" y="8146267"/>
                    <a:pt x="2811295" y="8144997"/>
                    <a:pt x="2855855" y="8144997"/>
                  </a:cubicBezTo>
                  <a:cubicBezTo>
                    <a:pt x="3034095" y="8146267"/>
                    <a:pt x="6598896" y="8137377"/>
                    <a:pt x="6777137" y="8138647"/>
                  </a:cubicBezTo>
                  <a:cubicBezTo>
                    <a:pt x="7026673" y="8139917"/>
                    <a:pt x="7712897" y="8139917"/>
                    <a:pt x="7962433" y="8139917"/>
                  </a:cubicBezTo>
                  <a:cubicBezTo>
                    <a:pt x="8060465" y="8139917"/>
                    <a:pt x="8149586" y="8138647"/>
                    <a:pt x="8247618" y="8138647"/>
                  </a:cubicBezTo>
                  <a:lnTo>
                    <a:pt x="8728866" y="8142457"/>
                  </a:lnTo>
                  <a:cubicBezTo>
                    <a:pt x="9076434" y="8144997"/>
                    <a:pt x="9415090" y="8142457"/>
                    <a:pt x="9762658" y="8146267"/>
                  </a:cubicBezTo>
                  <a:cubicBezTo>
                    <a:pt x="10341939" y="8151347"/>
                    <a:pt x="10930131" y="8144997"/>
                    <a:pt x="11270762" y="8150077"/>
                  </a:cubicBezTo>
                  <a:cubicBezTo>
                    <a:pt x="11291082" y="8151347"/>
                    <a:pt x="11311402" y="8150077"/>
                    <a:pt x="11334262" y="8150077"/>
                  </a:cubicBezTo>
                  <a:lnTo>
                    <a:pt x="11334262" y="8090388"/>
                  </a:lnTo>
                  <a:cubicBezTo>
                    <a:pt x="11332992" y="7879353"/>
                    <a:pt x="11331722" y="7572431"/>
                    <a:pt x="11331722" y="7246326"/>
                  </a:cubicBezTo>
                  <a:cubicBezTo>
                    <a:pt x="11331722" y="6869067"/>
                    <a:pt x="11335532" y="6485413"/>
                    <a:pt x="11329182" y="6108155"/>
                  </a:cubicBezTo>
                  <a:cubicBezTo>
                    <a:pt x="11321562" y="5858780"/>
                    <a:pt x="11310132" y="941627"/>
                    <a:pt x="11310132" y="692253"/>
                  </a:cubicBezTo>
                  <a:cubicBezTo>
                    <a:pt x="11307592" y="519609"/>
                    <a:pt x="11306322" y="340571"/>
                    <a:pt x="11303782" y="167927"/>
                  </a:cubicBezTo>
                  <a:cubicBezTo>
                    <a:pt x="11303782" y="116774"/>
                    <a:pt x="11302512" y="65620"/>
                    <a:pt x="11301242" y="6350"/>
                  </a:cubicBezTo>
                  <a:cubicBezTo>
                    <a:pt x="11291082" y="3810"/>
                    <a:pt x="11282192" y="2540"/>
                    <a:pt x="11272032" y="1270"/>
                  </a:cubicBezTo>
                  <a:cubicBezTo>
                    <a:pt x="11264412" y="0"/>
                    <a:pt x="11256792" y="1270"/>
                    <a:pt x="11250442" y="1270"/>
                  </a:cubicBezTo>
                  <a:lnTo>
                    <a:pt x="21838" y="6350"/>
                  </a:lnTo>
                  <a:lnTo>
                    <a:pt x="2540" y="8120867"/>
                  </a:lnTo>
                  <a:close/>
                </a:path>
              </a:pathLst>
            </a:custGeom>
            <a:solidFill>
              <a:srgbClr val="2C2C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430" y="16510"/>
              <a:ext cx="11311402" cy="8141187"/>
            </a:xfrm>
            <a:custGeom>
              <a:avLst/>
              <a:gdLst/>
              <a:ahLst/>
              <a:cxnLst/>
              <a:rect l="l" t="t" r="r" b="b"/>
              <a:pathLst>
                <a:path w="11311402" h="8141187">
                  <a:moveTo>
                    <a:pt x="11311402" y="8141187"/>
                  </a:moveTo>
                  <a:lnTo>
                    <a:pt x="0" y="8133567"/>
                  </a:lnTo>
                  <a:lnTo>
                    <a:pt x="0" y="2868650"/>
                  </a:lnTo>
                  <a:lnTo>
                    <a:pt x="7620" y="20320"/>
                  </a:lnTo>
                  <a:lnTo>
                    <a:pt x="5689806" y="0"/>
                  </a:lnTo>
                  <a:lnTo>
                    <a:pt x="11289812" y="8890"/>
                  </a:lnTo>
                  <a:close/>
                </a:path>
              </a:pathLst>
            </a:custGeom>
            <a:solidFill>
              <a:srgbClr val="93A4D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3810" y="0"/>
              <a:ext cx="11340612" cy="8167857"/>
            </a:xfrm>
            <a:custGeom>
              <a:avLst/>
              <a:gdLst/>
              <a:ahLst/>
              <a:cxnLst/>
              <a:rect l="l" t="t" r="r" b="b"/>
              <a:pathLst>
                <a:path w="11340612" h="8167857">
                  <a:moveTo>
                    <a:pt x="11306322" y="21590"/>
                  </a:moveTo>
                  <a:cubicBezTo>
                    <a:pt x="11307592" y="34290"/>
                    <a:pt x="11307592" y="44450"/>
                    <a:pt x="11308862" y="65310"/>
                  </a:cubicBezTo>
                  <a:cubicBezTo>
                    <a:pt x="11311402" y="237954"/>
                    <a:pt x="11312672" y="416992"/>
                    <a:pt x="11315212" y="589636"/>
                  </a:cubicBezTo>
                  <a:cubicBezTo>
                    <a:pt x="11315212" y="839011"/>
                    <a:pt x="11327912" y="5756164"/>
                    <a:pt x="11334262" y="6005538"/>
                  </a:cubicBezTo>
                  <a:cubicBezTo>
                    <a:pt x="11340612" y="6382797"/>
                    <a:pt x="11336802" y="6766450"/>
                    <a:pt x="11336802" y="7143709"/>
                  </a:cubicBezTo>
                  <a:cubicBezTo>
                    <a:pt x="11336802" y="7476208"/>
                    <a:pt x="11338072" y="7783130"/>
                    <a:pt x="11339342" y="8106897"/>
                  </a:cubicBezTo>
                  <a:lnTo>
                    <a:pt x="11339342" y="8166588"/>
                  </a:lnTo>
                  <a:cubicBezTo>
                    <a:pt x="11316482" y="8166588"/>
                    <a:pt x="11296162" y="8167857"/>
                    <a:pt x="11275842" y="8166588"/>
                  </a:cubicBezTo>
                  <a:cubicBezTo>
                    <a:pt x="10713593" y="8161507"/>
                    <a:pt x="10125400" y="8167857"/>
                    <a:pt x="9546120" y="8162777"/>
                  </a:cubicBezTo>
                  <a:cubicBezTo>
                    <a:pt x="9198552" y="8158967"/>
                    <a:pt x="8859896" y="8161507"/>
                    <a:pt x="8512327" y="8158967"/>
                  </a:cubicBezTo>
                  <a:lnTo>
                    <a:pt x="8031079" y="8155157"/>
                  </a:lnTo>
                  <a:cubicBezTo>
                    <a:pt x="7933047" y="8155157"/>
                    <a:pt x="7843927" y="8156427"/>
                    <a:pt x="7745895" y="8156427"/>
                  </a:cubicBezTo>
                  <a:cubicBezTo>
                    <a:pt x="7496359" y="8155157"/>
                    <a:pt x="6810135" y="8156427"/>
                    <a:pt x="6560598" y="8155157"/>
                  </a:cubicBezTo>
                  <a:cubicBezTo>
                    <a:pt x="6382358" y="8153888"/>
                    <a:pt x="2817557" y="8162777"/>
                    <a:pt x="2639317" y="8161507"/>
                  </a:cubicBezTo>
                  <a:cubicBezTo>
                    <a:pt x="2594757" y="8161507"/>
                    <a:pt x="2541285" y="8162777"/>
                    <a:pt x="2496725" y="8162777"/>
                  </a:cubicBezTo>
                  <a:cubicBezTo>
                    <a:pt x="2389780" y="8162777"/>
                    <a:pt x="2291748" y="8164047"/>
                    <a:pt x="2184804" y="8164047"/>
                  </a:cubicBezTo>
                  <a:cubicBezTo>
                    <a:pt x="1917444" y="8164047"/>
                    <a:pt x="1658996" y="8162777"/>
                    <a:pt x="1391636" y="8161507"/>
                  </a:cubicBezTo>
                  <a:cubicBezTo>
                    <a:pt x="1231220" y="8160238"/>
                    <a:pt x="1070804" y="8158967"/>
                    <a:pt x="919300" y="8157697"/>
                  </a:cubicBezTo>
                  <a:cubicBezTo>
                    <a:pt x="634116" y="8156427"/>
                    <a:pt x="348932" y="8155157"/>
                    <a:pt x="54835" y="8155157"/>
                  </a:cubicBezTo>
                  <a:cubicBezTo>
                    <a:pt x="38100" y="8155157"/>
                    <a:pt x="29210" y="8155157"/>
                    <a:pt x="19050" y="8153888"/>
                  </a:cubicBezTo>
                  <a:cubicBezTo>
                    <a:pt x="10160" y="8152617"/>
                    <a:pt x="5080" y="8146267"/>
                    <a:pt x="7620" y="8137377"/>
                  </a:cubicBezTo>
                  <a:cubicBezTo>
                    <a:pt x="16510" y="8102841"/>
                    <a:pt x="12700" y="7942986"/>
                    <a:pt x="11430" y="7776736"/>
                  </a:cubicBezTo>
                  <a:cubicBezTo>
                    <a:pt x="10160" y="7437843"/>
                    <a:pt x="6350" y="7105343"/>
                    <a:pt x="7620" y="6766450"/>
                  </a:cubicBezTo>
                  <a:cubicBezTo>
                    <a:pt x="5080" y="6344431"/>
                    <a:pt x="0" y="1120356"/>
                    <a:pt x="7620" y="691943"/>
                  </a:cubicBezTo>
                  <a:cubicBezTo>
                    <a:pt x="8890" y="608819"/>
                    <a:pt x="7620" y="519300"/>
                    <a:pt x="8890" y="436175"/>
                  </a:cubicBezTo>
                  <a:cubicBezTo>
                    <a:pt x="10160" y="301896"/>
                    <a:pt x="12700" y="15482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6132" y="30480"/>
                    <a:pt x="268724" y="29210"/>
                  </a:cubicBezTo>
                  <a:cubicBezTo>
                    <a:pt x="509348" y="25400"/>
                    <a:pt x="749972" y="22860"/>
                    <a:pt x="999508" y="20320"/>
                  </a:cubicBezTo>
                  <a:cubicBezTo>
                    <a:pt x="1168836" y="17780"/>
                    <a:pt x="1338164" y="16510"/>
                    <a:pt x="1498580" y="13970"/>
                  </a:cubicBezTo>
                  <a:cubicBezTo>
                    <a:pt x="1658996" y="11430"/>
                    <a:pt x="1828324" y="8890"/>
                    <a:pt x="1988740" y="8890"/>
                  </a:cubicBezTo>
                  <a:cubicBezTo>
                    <a:pt x="2166980" y="7620"/>
                    <a:pt x="2345221" y="10160"/>
                    <a:pt x="2523461" y="8890"/>
                  </a:cubicBezTo>
                  <a:cubicBezTo>
                    <a:pt x="2746261" y="8890"/>
                    <a:pt x="6783399" y="6350"/>
                    <a:pt x="7006199" y="5080"/>
                  </a:cubicBezTo>
                  <a:cubicBezTo>
                    <a:pt x="7220087" y="3810"/>
                    <a:pt x="7433975" y="2540"/>
                    <a:pt x="7656775" y="2540"/>
                  </a:cubicBezTo>
                  <a:cubicBezTo>
                    <a:pt x="8022167" y="1270"/>
                    <a:pt x="8378648" y="0"/>
                    <a:pt x="8744039" y="0"/>
                  </a:cubicBezTo>
                  <a:cubicBezTo>
                    <a:pt x="8895543" y="0"/>
                    <a:pt x="9055960" y="2540"/>
                    <a:pt x="9207464" y="2540"/>
                  </a:cubicBezTo>
                  <a:cubicBezTo>
                    <a:pt x="9626328" y="3810"/>
                    <a:pt x="10054104" y="5080"/>
                    <a:pt x="10472969" y="7620"/>
                  </a:cubicBezTo>
                  <a:cubicBezTo>
                    <a:pt x="10695768" y="8890"/>
                    <a:pt x="10918569" y="12700"/>
                    <a:pt x="11141369" y="16510"/>
                  </a:cubicBezTo>
                  <a:lnTo>
                    <a:pt x="11275842" y="16510"/>
                  </a:lnTo>
                  <a:cubicBezTo>
                    <a:pt x="11287272" y="17780"/>
                    <a:pt x="11296162" y="20320"/>
                    <a:pt x="11306322" y="21590"/>
                  </a:cubicBezTo>
                  <a:close/>
                  <a:moveTo>
                    <a:pt x="11316482" y="8150077"/>
                  </a:moveTo>
                  <a:cubicBezTo>
                    <a:pt x="11317752" y="8133567"/>
                    <a:pt x="11319022" y="8120867"/>
                    <a:pt x="11319022" y="8108167"/>
                  </a:cubicBezTo>
                  <a:cubicBezTo>
                    <a:pt x="11317752" y="7751159"/>
                    <a:pt x="11316482" y="7412266"/>
                    <a:pt x="11316482" y="7047795"/>
                  </a:cubicBezTo>
                  <a:cubicBezTo>
                    <a:pt x="11316482" y="6881546"/>
                    <a:pt x="11319022" y="6715296"/>
                    <a:pt x="11317752" y="6549047"/>
                  </a:cubicBezTo>
                  <a:cubicBezTo>
                    <a:pt x="11317752" y="6395586"/>
                    <a:pt x="11316482" y="6235730"/>
                    <a:pt x="11315212" y="6082269"/>
                  </a:cubicBezTo>
                  <a:cubicBezTo>
                    <a:pt x="11310132" y="5845683"/>
                    <a:pt x="11298702" y="947712"/>
                    <a:pt x="11298702" y="711126"/>
                  </a:cubicBezTo>
                  <a:cubicBezTo>
                    <a:pt x="11296162" y="512906"/>
                    <a:pt x="11293622" y="308291"/>
                    <a:pt x="11291082" y="110070"/>
                  </a:cubicBezTo>
                  <a:cubicBezTo>
                    <a:pt x="11289812" y="44450"/>
                    <a:pt x="11288542" y="43180"/>
                    <a:pt x="11266137" y="41910"/>
                  </a:cubicBezTo>
                  <a:cubicBezTo>
                    <a:pt x="11239401" y="41910"/>
                    <a:pt x="11221576" y="41910"/>
                    <a:pt x="11194841" y="40640"/>
                  </a:cubicBezTo>
                  <a:cubicBezTo>
                    <a:pt x="10972041" y="36830"/>
                    <a:pt x="10740328" y="31750"/>
                    <a:pt x="10517528" y="30480"/>
                  </a:cubicBezTo>
                  <a:cubicBezTo>
                    <a:pt x="9973896" y="26670"/>
                    <a:pt x="9421351" y="25400"/>
                    <a:pt x="8877720" y="22860"/>
                  </a:cubicBezTo>
                  <a:lnTo>
                    <a:pt x="8236056" y="22860"/>
                  </a:lnTo>
                  <a:cubicBezTo>
                    <a:pt x="7950871" y="22860"/>
                    <a:pt x="7665687" y="22860"/>
                    <a:pt x="7389415" y="24130"/>
                  </a:cubicBezTo>
                  <a:cubicBezTo>
                    <a:pt x="7148791" y="25400"/>
                    <a:pt x="3093829" y="29210"/>
                    <a:pt x="2853205" y="29210"/>
                  </a:cubicBezTo>
                  <a:cubicBezTo>
                    <a:pt x="2461076" y="29210"/>
                    <a:pt x="2068948" y="26670"/>
                    <a:pt x="1676820" y="33020"/>
                  </a:cubicBezTo>
                  <a:cubicBezTo>
                    <a:pt x="1471844" y="36830"/>
                    <a:pt x="1275780" y="36830"/>
                    <a:pt x="1079716" y="38100"/>
                  </a:cubicBezTo>
                  <a:cubicBezTo>
                    <a:pt x="741060" y="41910"/>
                    <a:pt x="402404" y="45720"/>
                    <a:pt x="63748" y="50800"/>
                  </a:cubicBezTo>
                  <a:cubicBezTo>
                    <a:pt x="36830" y="50800"/>
                    <a:pt x="34290" y="58916"/>
                    <a:pt x="33020" y="135647"/>
                  </a:cubicBezTo>
                  <a:cubicBezTo>
                    <a:pt x="31750" y="250743"/>
                    <a:pt x="31750" y="365839"/>
                    <a:pt x="30480" y="480935"/>
                  </a:cubicBezTo>
                  <a:cubicBezTo>
                    <a:pt x="29210" y="672761"/>
                    <a:pt x="26670" y="858193"/>
                    <a:pt x="25400" y="1050020"/>
                  </a:cubicBezTo>
                  <a:cubicBezTo>
                    <a:pt x="20320" y="1254635"/>
                    <a:pt x="26670" y="6254913"/>
                    <a:pt x="29210" y="6459527"/>
                  </a:cubicBezTo>
                  <a:cubicBezTo>
                    <a:pt x="29210" y="6676931"/>
                    <a:pt x="29210" y="6900728"/>
                    <a:pt x="30480" y="7118132"/>
                  </a:cubicBezTo>
                  <a:cubicBezTo>
                    <a:pt x="30480" y="7277988"/>
                    <a:pt x="33020" y="7437843"/>
                    <a:pt x="33020" y="7597698"/>
                  </a:cubicBezTo>
                  <a:cubicBezTo>
                    <a:pt x="33020" y="7770342"/>
                    <a:pt x="33020" y="7942986"/>
                    <a:pt x="31750" y="8108167"/>
                  </a:cubicBezTo>
                  <a:lnTo>
                    <a:pt x="31750" y="8118327"/>
                  </a:lnTo>
                  <a:cubicBezTo>
                    <a:pt x="31750" y="8128488"/>
                    <a:pt x="35560" y="8132297"/>
                    <a:pt x="44450" y="8132297"/>
                  </a:cubicBezTo>
                  <a:cubicBezTo>
                    <a:pt x="143956" y="8132297"/>
                    <a:pt x="268724" y="8133567"/>
                    <a:pt x="384580" y="8133567"/>
                  </a:cubicBezTo>
                  <a:cubicBezTo>
                    <a:pt x="553908" y="8133567"/>
                    <a:pt x="732148" y="8131027"/>
                    <a:pt x="901476" y="8133567"/>
                  </a:cubicBezTo>
                  <a:cubicBezTo>
                    <a:pt x="1177748" y="8137377"/>
                    <a:pt x="1454020" y="8139917"/>
                    <a:pt x="1730292" y="8138647"/>
                  </a:cubicBezTo>
                  <a:cubicBezTo>
                    <a:pt x="1908532" y="8137377"/>
                    <a:pt x="2077861" y="8139917"/>
                    <a:pt x="2256101" y="8139917"/>
                  </a:cubicBezTo>
                  <a:cubicBezTo>
                    <a:pt x="2514549" y="8139917"/>
                    <a:pt x="2772997" y="8138647"/>
                    <a:pt x="3031445" y="8139917"/>
                  </a:cubicBezTo>
                  <a:cubicBezTo>
                    <a:pt x="3414661" y="8141188"/>
                    <a:pt x="7621127" y="8131027"/>
                    <a:pt x="8013255" y="8133567"/>
                  </a:cubicBezTo>
                  <a:cubicBezTo>
                    <a:pt x="8182584" y="8134838"/>
                    <a:pt x="8351911" y="8136107"/>
                    <a:pt x="8512328" y="8136107"/>
                  </a:cubicBezTo>
                  <a:cubicBezTo>
                    <a:pt x="8806424" y="8138647"/>
                    <a:pt x="9091608" y="8134838"/>
                    <a:pt x="9385704" y="8138647"/>
                  </a:cubicBezTo>
                  <a:cubicBezTo>
                    <a:pt x="9626328" y="8141188"/>
                    <a:pt x="9866952" y="8141188"/>
                    <a:pt x="10107576" y="8143727"/>
                  </a:cubicBezTo>
                  <a:cubicBezTo>
                    <a:pt x="10464057" y="8147538"/>
                    <a:pt x="10820537" y="8150077"/>
                    <a:pt x="11177017" y="8151347"/>
                  </a:cubicBezTo>
                  <a:cubicBezTo>
                    <a:pt x="11278382" y="8151347"/>
                    <a:pt x="11296162" y="8150077"/>
                    <a:pt x="11316482" y="8150077"/>
                  </a:cubicBezTo>
                  <a:close/>
                </a:path>
              </a:pathLst>
            </a:custGeom>
            <a:solidFill>
              <a:srgbClr val="93A4D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594949" y="500825"/>
            <a:ext cx="6621843" cy="4304934"/>
            <a:chOff x="0" y="0"/>
            <a:chExt cx="11454745" cy="7446858"/>
          </a:xfrm>
        </p:grpSpPr>
        <p:sp>
          <p:nvSpPr>
            <p:cNvPr id="11" name="Freeform 11"/>
            <p:cNvSpPr/>
            <p:nvPr/>
          </p:nvSpPr>
          <p:spPr>
            <a:xfrm>
              <a:off x="38100" y="44450"/>
              <a:ext cx="11417915" cy="7402409"/>
            </a:xfrm>
            <a:custGeom>
              <a:avLst/>
              <a:gdLst/>
              <a:ahLst/>
              <a:cxnLst/>
              <a:rect l="l" t="t" r="r" b="b"/>
              <a:pathLst>
                <a:path w="11417915" h="7402409">
                  <a:moveTo>
                    <a:pt x="2540" y="7371928"/>
                  </a:moveTo>
                  <a:cubicBezTo>
                    <a:pt x="0" y="7380818"/>
                    <a:pt x="5080" y="7387168"/>
                    <a:pt x="66846" y="7388438"/>
                  </a:cubicBezTo>
                  <a:cubicBezTo>
                    <a:pt x="138666" y="7389709"/>
                    <a:pt x="201507" y="7389709"/>
                    <a:pt x="273327" y="7389709"/>
                  </a:cubicBezTo>
                  <a:cubicBezTo>
                    <a:pt x="560604" y="7390978"/>
                    <a:pt x="847881" y="7390978"/>
                    <a:pt x="1144135" y="7392248"/>
                  </a:cubicBezTo>
                  <a:cubicBezTo>
                    <a:pt x="1305728" y="7393518"/>
                    <a:pt x="1467322" y="7394788"/>
                    <a:pt x="1619938" y="7396059"/>
                  </a:cubicBezTo>
                  <a:cubicBezTo>
                    <a:pt x="1889260" y="7397328"/>
                    <a:pt x="2149605" y="7397328"/>
                    <a:pt x="2418927" y="7398598"/>
                  </a:cubicBezTo>
                  <a:cubicBezTo>
                    <a:pt x="2526656" y="7398598"/>
                    <a:pt x="2625407" y="7398598"/>
                    <a:pt x="2733136" y="7397328"/>
                  </a:cubicBezTo>
                  <a:cubicBezTo>
                    <a:pt x="2778023" y="7397328"/>
                    <a:pt x="2831888" y="7396059"/>
                    <a:pt x="2876775" y="7396059"/>
                  </a:cubicBezTo>
                  <a:cubicBezTo>
                    <a:pt x="3056323" y="7397328"/>
                    <a:pt x="6647286" y="7388438"/>
                    <a:pt x="6826834" y="7389709"/>
                  </a:cubicBezTo>
                  <a:cubicBezTo>
                    <a:pt x="7078201" y="7390978"/>
                    <a:pt x="7769461" y="7390978"/>
                    <a:pt x="8020829" y="7390978"/>
                  </a:cubicBezTo>
                  <a:cubicBezTo>
                    <a:pt x="8119580" y="7390978"/>
                    <a:pt x="8209355" y="7389709"/>
                    <a:pt x="8308106" y="7389709"/>
                  </a:cubicBezTo>
                  <a:lnTo>
                    <a:pt x="8792886" y="7393518"/>
                  </a:lnTo>
                  <a:cubicBezTo>
                    <a:pt x="9143005" y="7396059"/>
                    <a:pt x="9484147" y="7393518"/>
                    <a:pt x="9834265" y="7397328"/>
                  </a:cubicBezTo>
                  <a:cubicBezTo>
                    <a:pt x="10417797" y="7402409"/>
                    <a:pt x="11010305" y="7396059"/>
                    <a:pt x="11353146" y="7401138"/>
                  </a:cubicBezTo>
                  <a:cubicBezTo>
                    <a:pt x="11373465" y="7402409"/>
                    <a:pt x="11393785" y="7401138"/>
                    <a:pt x="11416646" y="7401138"/>
                  </a:cubicBezTo>
                  <a:lnTo>
                    <a:pt x="11416646" y="7341448"/>
                  </a:lnTo>
                  <a:cubicBezTo>
                    <a:pt x="11415375" y="7147385"/>
                    <a:pt x="11414106" y="6869002"/>
                    <a:pt x="11414106" y="6573220"/>
                  </a:cubicBezTo>
                  <a:cubicBezTo>
                    <a:pt x="11414106" y="6231041"/>
                    <a:pt x="11417915" y="5883062"/>
                    <a:pt x="11411565" y="5540883"/>
                  </a:cubicBezTo>
                  <a:cubicBezTo>
                    <a:pt x="11403946" y="5314697"/>
                    <a:pt x="11392515" y="854768"/>
                    <a:pt x="11392515" y="628582"/>
                  </a:cubicBezTo>
                  <a:cubicBezTo>
                    <a:pt x="11389975" y="471991"/>
                    <a:pt x="11388706" y="309601"/>
                    <a:pt x="11386165" y="153011"/>
                  </a:cubicBezTo>
                  <a:cubicBezTo>
                    <a:pt x="11386165" y="106614"/>
                    <a:pt x="11384896" y="60216"/>
                    <a:pt x="11383625" y="6350"/>
                  </a:cubicBezTo>
                  <a:cubicBezTo>
                    <a:pt x="11373465" y="3810"/>
                    <a:pt x="11364575" y="2540"/>
                    <a:pt x="11354415" y="1270"/>
                  </a:cubicBezTo>
                  <a:cubicBezTo>
                    <a:pt x="11346796" y="0"/>
                    <a:pt x="11339175" y="1270"/>
                    <a:pt x="11332825" y="1270"/>
                  </a:cubicBezTo>
                  <a:lnTo>
                    <a:pt x="21959" y="6350"/>
                  </a:lnTo>
                  <a:lnTo>
                    <a:pt x="2540" y="7371928"/>
                  </a:lnTo>
                  <a:close/>
                </a:path>
              </a:pathLst>
            </a:custGeom>
            <a:solidFill>
              <a:srgbClr val="2C2C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1430" y="16510"/>
              <a:ext cx="11393785" cy="7392249"/>
            </a:xfrm>
            <a:custGeom>
              <a:avLst/>
              <a:gdLst/>
              <a:ahLst/>
              <a:cxnLst/>
              <a:rect l="l" t="t" r="r" b="b"/>
              <a:pathLst>
                <a:path w="11393785" h="7392249">
                  <a:moveTo>
                    <a:pt x="11393785" y="7392249"/>
                  </a:moveTo>
                  <a:lnTo>
                    <a:pt x="0" y="7384628"/>
                  </a:lnTo>
                  <a:lnTo>
                    <a:pt x="0" y="2605203"/>
                  </a:lnTo>
                  <a:lnTo>
                    <a:pt x="7620" y="20320"/>
                  </a:lnTo>
                  <a:lnTo>
                    <a:pt x="5731328" y="0"/>
                  </a:lnTo>
                  <a:lnTo>
                    <a:pt x="11372195" y="8890"/>
                  </a:lnTo>
                  <a:close/>
                </a:path>
              </a:pathLst>
            </a:custGeom>
            <a:solidFill>
              <a:srgbClr val="93A4D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1422995" cy="7418918"/>
            </a:xfrm>
            <a:custGeom>
              <a:avLst/>
              <a:gdLst/>
              <a:ahLst/>
              <a:cxnLst/>
              <a:rect l="l" t="t" r="r" b="b"/>
              <a:pathLst>
                <a:path w="11422995" h="7418918">
                  <a:moveTo>
                    <a:pt x="11388706" y="21590"/>
                  </a:moveTo>
                  <a:cubicBezTo>
                    <a:pt x="11389975" y="34290"/>
                    <a:pt x="11389975" y="44450"/>
                    <a:pt x="11391245" y="64069"/>
                  </a:cubicBezTo>
                  <a:cubicBezTo>
                    <a:pt x="11393785" y="220659"/>
                    <a:pt x="11395056" y="383049"/>
                    <a:pt x="11397595" y="539640"/>
                  </a:cubicBezTo>
                  <a:cubicBezTo>
                    <a:pt x="11397595" y="765826"/>
                    <a:pt x="11410295" y="5225755"/>
                    <a:pt x="11416645" y="5451941"/>
                  </a:cubicBezTo>
                  <a:cubicBezTo>
                    <a:pt x="11422995" y="5794120"/>
                    <a:pt x="11419185" y="6142099"/>
                    <a:pt x="11419185" y="6484278"/>
                  </a:cubicBezTo>
                  <a:cubicBezTo>
                    <a:pt x="11419185" y="6785860"/>
                    <a:pt x="11420456" y="7064243"/>
                    <a:pt x="11421725" y="7357959"/>
                  </a:cubicBezTo>
                  <a:lnTo>
                    <a:pt x="11421725" y="7417648"/>
                  </a:lnTo>
                  <a:cubicBezTo>
                    <a:pt x="11398866" y="7417648"/>
                    <a:pt x="11378545" y="7418918"/>
                    <a:pt x="11358225" y="7417648"/>
                  </a:cubicBezTo>
                  <a:cubicBezTo>
                    <a:pt x="10791871" y="7412568"/>
                    <a:pt x="10199362" y="7418918"/>
                    <a:pt x="9615830" y="7413838"/>
                  </a:cubicBezTo>
                  <a:cubicBezTo>
                    <a:pt x="9265711" y="7410028"/>
                    <a:pt x="8924570" y="7412568"/>
                    <a:pt x="8574451" y="7410028"/>
                  </a:cubicBezTo>
                  <a:lnTo>
                    <a:pt x="8089671" y="7406218"/>
                  </a:lnTo>
                  <a:cubicBezTo>
                    <a:pt x="7990919" y="7406218"/>
                    <a:pt x="7901146" y="7407488"/>
                    <a:pt x="7802394" y="7407488"/>
                  </a:cubicBezTo>
                  <a:cubicBezTo>
                    <a:pt x="7551027" y="7406218"/>
                    <a:pt x="6859767" y="7407488"/>
                    <a:pt x="6608399" y="7406218"/>
                  </a:cubicBezTo>
                  <a:cubicBezTo>
                    <a:pt x="6428851" y="7404948"/>
                    <a:pt x="2837888" y="7413838"/>
                    <a:pt x="2658340" y="7412568"/>
                  </a:cubicBezTo>
                  <a:cubicBezTo>
                    <a:pt x="2613453" y="7412568"/>
                    <a:pt x="2559588" y="7413838"/>
                    <a:pt x="2514701" y="7413838"/>
                  </a:cubicBezTo>
                  <a:cubicBezTo>
                    <a:pt x="2406972" y="7413838"/>
                    <a:pt x="2308221" y="7415109"/>
                    <a:pt x="2200492" y="7415109"/>
                  </a:cubicBezTo>
                  <a:cubicBezTo>
                    <a:pt x="1931170" y="7415109"/>
                    <a:pt x="1670825" y="7413838"/>
                    <a:pt x="1401503" y="7412568"/>
                  </a:cubicBezTo>
                  <a:cubicBezTo>
                    <a:pt x="1239909" y="7411298"/>
                    <a:pt x="1078316" y="7410028"/>
                    <a:pt x="925700" y="7408759"/>
                  </a:cubicBezTo>
                  <a:cubicBezTo>
                    <a:pt x="638423" y="7407488"/>
                    <a:pt x="351146" y="7406218"/>
                    <a:pt x="54892" y="7406218"/>
                  </a:cubicBezTo>
                  <a:cubicBezTo>
                    <a:pt x="38100" y="7406218"/>
                    <a:pt x="29210" y="7406218"/>
                    <a:pt x="19050" y="7404948"/>
                  </a:cubicBezTo>
                  <a:cubicBezTo>
                    <a:pt x="10160" y="7403678"/>
                    <a:pt x="5080" y="7397328"/>
                    <a:pt x="7620" y="7388438"/>
                  </a:cubicBezTo>
                  <a:cubicBezTo>
                    <a:pt x="16510" y="7354226"/>
                    <a:pt x="12700" y="7209234"/>
                    <a:pt x="11430" y="7058444"/>
                  </a:cubicBezTo>
                  <a:cubicBezTo>
                    <a:pt x="10160" y="6751062"/>
                    <a:pt x="6350" y="6449480"/>
                    <a:pt x="7620" y="6142099"/>
                  </a:cubicBezTo>
                  <a:cubicBezTo>
                    <a:pt x="5080" y="5759322"/>
                    <a:pt x="0" y="1021010"/>
                    <a:pt x="7620" y="632434"/>
                  </a:cubicBezTo>
                  <a:cubicBezTo>
                    <a:pt x="8890" y="557039"/>
                    <a:pt x="7620" y="475843"/>
                    <a:pt x="8890" y="400448"/>
                  </a:cubicBezTo>
                  <a:cubicBezTo>
                    <a:pt x="10160" y="278656"/>
                    <a:pt x="12700" y="14526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6711" y="30480"/>
                    <a:pt x="270350" y="29210"/>
                  </a:cubicBezTo>
                  <a:cubicBezTo>
                    <a:pt x="512740" y="25400"/>
                    <a:pt x="755130" y="22860"/>
                    <a:pt x="1006497" y="20320"/>
                  </a:cubicBezTo>
                  <a:cubicBezTo>
                    <a:pt x="1177068" y="17780"/>
                    <a:pt x="1347638" y="16510"/>
                    <a:pt x="1509232" y="13970"/>
                  </a:cubicBezTo>
                  <a:cubicBezTo>
                    <a:pt x="1670825" y="11430"/>
                    <a:pt x="1841396" y="8890"/>
                    <a:pt x="2002989" y="8890"/>
                  </a:cubicBezTo>
                  <a:cubicBezTo>
                    <a:pt x="2182537" y="7620"/>
                    <a:pt x="2362085" y="10160"/>
                    <a:pt x="2541634" y="8890"/>
                  </a:cubicBezTo>
                  <a:cubicBezTo>
                    <a:pt x="2766069" y="8890"/>
                    <a:pt x="6832834" y="6350"/>
                    <a:pt x="7057269" y="5080"/>
                  </a:cubicBezTo>
                  <a:cubicBezTo>
                    <a:pt x="7272727" y="3810"/>
                    <a:pt x="7488185" y="2540"/>
                    <a:pt x="7712620" y="2540"/>
                  </a:cubicBezTo>
                  <a:cubicBezTo>
                    <a:pt x="8080694" y="1270"/>
                    <a:pt x="8439790" y="0"/>
                    <a:pt x="8807864" y="0"/>
                  </a:cubicBezTo>
                  <a:cubicBezTo>
                    <a:pt x="8960480" y="0"/>
                    <a:pt x="9122073" y="2540"/>
                    <a:pt x="9274689" y="2540"/>
                  </a:cubicBezTo>
                  <a:cubicBezTo>
                    <a:pt x="9696627" y="3810"/>
                    <a:pt x="10127542" y="5080"/>
                    <a:pt x="10549481" y="7620"/>
                  </a:cubicBezTo>
                  <a:cubicBezTo>
                    <a:pt x="10773916" y="8890"/>
                    <a:pt x="10998351" y="12700"/>
                    <a:pt x="11222786" y="16510"/>
                  </a:cubicBezTo>
                  <a:lnTo>
                    <a:pt x="11358225" y="16510"/>
                  </a:lnTo>
                  <a:cubicBezTo>
                    <a:pt x="11369656" y="17780"/>
                    <a:pt x="11378545" y="20320"/>
                    <a:pt x="11388706" y="21590"/>
                  </a:cubicBezTo>
                  <a:close/>
                  <a:moveTo>
                    <a:pt x="11398866" y="7401138"/>
                  </a:moveTo>
                  <a:cubicBezTo>
                    <a:pt x="11400135" y="7384628"/>
                    <a:pt x="11401406" y="7371928"/>
                    <a:pt x="11401406" y="7359228"/>
                  </a:cubicBezTo>
                  <a:cubicBezTo>
                    <a:pt x="11400135" y="7035245"/>
                    <a:pt x="11398866" y="6727864"/>
                    <a:pt x="11398866" y="6397284"/>
                  </a:cubicBezTo>
                  <a:cubicBezTo>
                    <a:pt x="11398866" y="6246493"/>
                    <a:pt x="11401406" y="6095702"/>
                    <a:pt x="11400135" y="5944912"/>
                  </a:cubicBezTo>
                  <a:cubicBezTo>
                    <a:pt x="11400135" y="5805720"/>
                    <a:pt x="11398866" y="5660729"/>
                    <a:pt x="11397595" y="5521537"/>
                  </a:cubicBezTo>
                  <a:cubicBezTo>
                    <a:pt x="11392516" y="5306950"/>
                    <a:pt x="11381085" y="864420"/>
                    <a:pt x="11381085" y="649833"/>
                  </a:cubicBezTo>
                  <a:cubicBezTo>
                    <a:pt x="11378545" y="470044"/>
                    <a:pt x="11376006" y="284455"/>
                    <a:pt x="11373466" y="104666"/>
                  </a:cubicBezTo>
                  <a:cubicBezTo>
                    <a:pt x="11372195" y="44450"/>
                    <a:pt x="11370925" y="43180"/>
                    <a:pt x="11348470" y="41910"/>
                  </a:cubicBezTo>
                  <a:cubicBezTo>
                    <a:pt x="11321538" y="41910"/>
                    <a:pt x="11303583" y="41910"/>
                    <a:pt x="11276651" y="40640"/>
                  </a:cubicBezTo>
                  <a:cubicBezTo>
                    <a:pt x="11052215" y="36830"/>
                    <a:pt x="10818803" y="31750"/>
                    <a:pt x="10594367" y="30480"/>
                  </a:cubicBezTo>
                  <a:cubicBezTo>
                    <a:pt x="10046746" y="26670"/>
                    <a:pt x="9490146" y="25400"/>
                    <a:pt x="8942525" y="22860"/>
                  </a:cubicBezTo>
                  <a:lnTo>
                    <a:pt x="8296152" y="22860"/>
                  </a:lnTo>
                  <a:cubicBezTo>
                    <a:pt x="8008875" y="22860"/>
                    <a:pt x="7721598" y="22860"/>
                    <a:pt x="7443298" y="24130"/>
                  </a:cubicBezTo>
                  <a:cubicBezTo>
                    <a:pt x="7200908" y="25400"/>
                    <a:pt x="3116188" y="29210"/>
                    <a:pt x="2873798" y="29210"/>
                  </a:cubicBezTo>
                  <a:cubicBezTo>
                    <a:pt x="2478792" y="29210"/>
                    <a:pt x="2083786" y="26670"/>
                    <a:pt x="1688780" y="33020"/>
                  </a:cubicBezTo>
                  <a:cubicBezTo>
                    <a:pt x="1482300" y="36830"/>
                    <a:pt x="1284797" y="36830"/>
                    <a:pt x="1087294" y="38100"/>
                  </a:cubicBezTo>
                  <a:cubicBezTo>
                    <a:pt x="746152" y="41910"/>
                    <a:pt x="405011" y="45720"/>
                    <a:pt x="63869" y="50800"/>
                  </a:cubicBezTo>
                  <a:cubicBezTo>
                    <a:pt x="36830" y="50800"/>
                    <a:pt x="34290" y="58269"/>
                    <a:pt x="33020" y="127865"/>
                  </a:cubicBezTo>
                  <a:cubicBezTo>
                    <a:pt x="31750" y="232259"/>
                    <a:pt x="31750" y="336652"/>
                    <a:pt x="30480" y="441046"/>
                  </a:cubicBezTo>
                  <a:cubicBezTo>
                    <a:pt x="29210" y="615035"/>
                    <a:pt x="26670" y="783225"/>
                    <a:pt x="25400" y="957215"/>
                  </a:cubicBezTo>
                  <a:cubicBezTo>
                    <a:pt x="20320" y="1142803"/>
                    <a:pt x="26670" y="5678128"/>
                    <a:pt x="29210" y="5863717"/>
                  </a:cubicBezTo>
                  <a:cubicBezTo>
                    <a:pt x="29210" y="6060904"/>
                    <a:pt x="29210" y="6263892"/>
                    <a:pt x="30480" y="6461080"/>
                  </a:cubicBezTo>
                  <a:cubicBezTo>
                    <a:pt x="30480" y="6606071"/>
                    <a:pt x="33020" y="6751062"/>
                    <a:pt x="33020" y="6896053"/>
                  </a:cubicBezTo>
                  <a:cubicBezTo>
                    <a:pt x="33020" y="7052644"/>
                    <a:pt x="33020" y="7209234"/>
                    <a:pt x="31750" y="7359228"/>
                  </a:cubicBezTo>
                  <a:lnTo>
                    <a:pt x="31750" y="7369388"/>
                  </a:lnTo>
                  <a:cubicBezTo>
                    <a:pt x="31750" y="7379548"/>
                    <a:pt x="35560" y="7383359"/>
                    <a:pt x="44450" y="7383359"/>
                  </a:cubicBezTo>
                  <a:cubicBezTo>
                    <a:pt x="144666" y="7383359"/>
                    <a:pt x="270350" y="7384628"/>
                    <a:pt x="387056" y="7384628"/>
                  </a:cubicBezTo>
                  <a:cubicBezTo>
                    <a:pt x="557627" y="7384628"/>
                    <a:pt x="737175" y="7382088"/>
                    <a:pt x="907746" y="7384628"/>
                  </a:cubicBezTo>
                  <a:cubicBezTo>
                    <a:pt x="1186045" y="7388438"/>
                    <a:pt x="1464345" y="7390978"/>
                    <a:pt x="1742644" y="7389709"/>
                  </a:cubicBezTo>
                  <a:cubicBezTo>
                    <a:pt x="1922193" y="7388438"/>
                    <a:pt x="2092763" y="7390978"/>
                    <a:pt x="2272311" y="7390978"/>
                  </a:cubicBezTo>
                  <a:cubicBezTo>
                    <a:pt x="2532656" y="7390978"/>
                    <a:pt x="2793001" y="7389709"/>
                    <a:pt x="3053346" y="7390978"/>
                  </a:cubicBezTo>
                  <a:cubicBezTo>
                    <a:pt x="3439374" y="7392248"/>
                    <a:pt x="7676711" y="7382088"/>
                    <a:pt x="8071717" y="7384628"/>
                  </a:cubicBezTo>
                  <a:cubicBezTo>
                    <a:pt x="8242287" y="7385898"/>
                    <a:pt x="8412858" y="7387168"/>
                    <a:pt x="8574451" y="7387168"/>
                  </a:cubicBezTo>
                  <a:cubicBezTo>
                    <a:pt x="8870706" y="7389709"/>
                    <a:pt x="9157983" y="7385898"/>
                    <a:pt x="9454237" y="7389709"/>
                  </a:cubicBezTo>
                  <a:cubicBezTo>
                    <a:pt x="9696627" y="7392248"/>
                    <a:pt x="9939018" y="7392248"/>
                    <a:pt x="10181407" y="7394788"/>
                  </a:cubicBezTo>
                  <a:cubicBezTo>
                    <a:pt x="10540503" y="7398598"/>
                    <a:pt x="10899600" y="7401138"/>
                    <a:pt x="11258696" y="7402409"/>
                  </a:cubicBezTo>
                  <a:cubicBezTo>
                    <a:pt x="11360766" y="7402409"/>
                    <a:pt x="11378545" y="7401138"/>
                    <a:pt x="11398866" y="7401138"/>
                  </a:cubicBezTo>
                  <a:close/>
                </a:path>
              </a:pathLst>
            </a:custGeom>
            <a:solidFill>
              <a:srgbClr val="324B9A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2660">
            <a:off x="1168127" y="1421515"/>
            <a:ext cx="6889719" cy="3256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2660">
            <a:off x="10929310" y="1162401"/>
            <a:ext cx="2626852" cy="12417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918249">
            <a:off x="9091628" y="9413112"/>
            <a:ext cx="1351593" cy="193084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2660">
            <a:off x="11039062" y="5732866"/>
            <a:ext cx="2903970" cy="1372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68530" b="37583"/>
          <a:stretch>
            <a:fillRect/>
          </a:stretch>
        </p:blipFill>
        <p:spPr>
          <a:xfrm rot="-10247962">
            <a:off x="9623450" y="449059"/>
            <a:ext cx="434994" cy="74893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 l="68530" b="37583"/>
          <a:stretch>
            <a:fillRect/>
          </a:stretch>
        </p:blipFill>
        <p:spPr>
          <a:xfrm rot="-9013474">
            <a:off x="15707164" y="4978118"/>
            <a:ext cx="434994" cy="74893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l="68530" b="37583"/>
          <a:stretch>
            <a:fillRect/>
          </a:stretch>
        </p:blipFill>
        <p:spPr>
          <a:xfrm rot="-10247962">
            <a:off x="669459" y="677659"/>
            <a:ext cx="434994" cy="7489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2660">
            <a:off x="1366911" y="6035732"/>
            <a:ext cx="6889719" cy="3256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65307">
            <a:off x="16674797" y="7705676"/>
            <a:ext cx="1398051" cy="201818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139749" y="5062949"/>
            <a:ext cx="469233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Montserrat Classic"/>
              </a:rPr>
              <a:t>Communalities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3193" y="663480"/>
            <a:ext cx="77808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Montserrat Classic"/>
              </a:rPr>
              <a:t>Daily briefing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66806" y="545492"/>
            <a:ext cx="431133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200" dirty="0">
                <a:solidFill>
                  <a:srgbClr val="FFFFFF"/>
                </a:solidFill>
                <a:latin typeface="Montserrat Classic"/>
              </a:rPr>
              <a:t>Maturity</a:t>
            </a:r>
            <a:r>
              <a:rPr lang="en-US" sz="3599" spc="143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4200" dirty="0">
                <a:solidFill>
                  <a:srgbClr val="FFFFFF"/>
                </a:solidFill>
                <a:latin typeface="Montserrat Classic"/>
              </a:rPr>
              <a:t>level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2113784" y="2752629"/>
            <a:ext cx="2799744" cy="29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54"/>
              </a:lnSpc>
              <a:spcBef>
                <a:spcPct val="0"/>
              </a:spcBef>
            </a:pPr>
            <a:endParaRPr/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8121" y="2139706"/>
            <a:ext cx="294775" cy="28244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4286" y="2956052"/>
            <a:ext cx="294775" cy="28244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7269" y="3489452"/>
            <a:ext cx="294775" cy="28244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8388" y="4457700"/>
            <a:ext cx="294775" cy="28244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33306">
            <a:off x="16282884" y="1482441"/>
            <a:ext cx="2072105" cy="1386427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96345" y="2079625"/>
            <a:ext cx="6754835" cy="69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24B9A"/>
                </a:solidFill>
                <a:latin typeface="Source Serif Pro Bold"/>
              </a:rPr>
              <a:t>Increase motivation and Keep team members focused and target-oriented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0628" y="2933700"/>
            <a:ext cx="6083073" cy="36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24B9A"/>
                </a:solidFill>
                <a:latin typeface="Source Serif Pro Bold"/>
              </a:rPr>
              <a:t>Raising obstacles faced by team member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264" y="3451426"/>
            <a:ext cx="8092708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324B9A"/>
                </a:solidFill>
                <a:latin typeface="Source Serif Pro Bold"/>
              </a:rPr>
              <a:t>Discussing the goals of the day and the progress, identifying shortcomings, sharing ideas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9432" y="4400863"/>
            <a:ext cx="7961998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FF1616"/>
                </a:solidFill>
                <a:latin typeface="Source Serif Pro Bold"/>
              </a:rPr>
              <a:t>Potential poor level of commitment and investment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1529" y="5132931"/>
            <a:ext cx="77808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Montserrat Classic"/>
              </a:rPr>
              <a:t> Retrospective meeting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87043" y="6458489"/>
            <a:ext cx="8824039" cy="2551848"/>
            <a:chOff x="-1437" y="-47625"/>
            <a:chExt cx="11765386" cy="3402464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57305"/>
              <a:ext cx="393034" cy="37659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840656"/>
              <a:ext cx="393033" cy="376599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856656"/>
              <a:ext cx="393033" cy="376599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-1437" y="2872657"/>
              <a:ext cx="393033" cy="376599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555780" y="-47625"/>
              <a:ext cx="8994966" cy="482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24B9A"/>
                  </a:solidFill>
                  <a:latin typeface="Source Serif Pro Bold"/>
                </a:rPr>
                <a:t>Podiu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m</a:t>
              </a:r>
              <a:r>
                <a:rPr lang="en-US" sz="2400" u="none" dirty="0">
                  <a:solidFill>
                    <a:srgbClr val="324B9A"/>
                  </a:solidFill>
                  <a:latin typeface="Source Serif Pro Bold"/>
                </a:rPr>
                <a:t> for evaluation and improvement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75407" y="739056"/>
              <a:ext cx="10367602" cy="960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F</a:t>
              </a:r>
              <a:r>
                <a:rPr lang="en-US" sz="2400" u="none" dirty="0">
                  <a:solidFill>
                    <a:srgbClr val="324B9A"/>
                  </a:solidFill>
                  <a:latin typeface="Source Serif Pro Bold"/>
                </a:rPr>
                <a:t>acilitate communication, and increase the lesson learnt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75408" y="1856657"/>
              <a:ext cx="11188541" cy="482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Reminder role to check inventory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14720" y="2872656"/>
              <a:ext cx="7921259" cy="482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1616"/>
                  </a:solidFill>
                  <a:latin typeface="Source Serif Pro Bold"/>
                </a:rPr>
                <a:t> Considered as a waste of time </a:t>
              </a:r>
            </a:p>
          </p:txBody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722712" y="577613"/>
            <a:ext cx="1565288" cy="902175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9745287" y="1864631"/>
            <a:ext cx="7760069" cy="352019"/>
            <a:chOff x="0" y="-38100"/>
            <a:chExt cx="10346759" cy="469358"/>
          </a:xfrm>
        </p:grpSpPr>
        <p:sp>
          <p:nvSpPr>
            <p:cNvPr id="48" name="TextBox 48"/>
            <p:cNvSpPr txBox="1"/>
            <p:nvPr/>
          </p:nvSpPr>
          <p:spPr>
            <a:xfrm>
              <a:off x="708273" y="-38100"/>
              <a:ext cx="9638486" cy="46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1616"/>
                  </a:solidFill>
                  <a:latin typeface="Source Serif Pro Bold"/>
                </a:rPr>
                <a:t>Vary widely between companies</a:t>
              </a:r>
            </a:p>
          </p:txBody>
        </p:sp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393034" cy="376598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>
            <a:off x="9701813" y="2657881"/>
            <a:ext cx="7831052" cy="352019"/>
            <a:chOff x="-57965" y="-57323"/>
            <a:chExt cx="10441402" cy="469359"/>
          </a:xfrm>
        </p:grpSpPr>
        <p:sp>
          <p:nvSpPr>
            <p:cNvPr id="51" name="TextBox 51"/>
            <p:cNvSpPr txBox="1"/>
            <p:nvPr/>
          </p:nvSpPr>
          <p:spPr>
            <a:xfrm>
              <a:off x="744950" y="-57323"/>
              <a:ext cx="9638487" cy="4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dirty="0">
                  <a:solidFill>
                    <a:srgbClr val="FF1616"/>
                  </a:solidFill>
                  <a:latin typeface="Source Serif Pro Bold"/>
                </a:rPr>
                <a:t>Direct link to change resistance</a:t>
              </a:r>
            </a:p>
          </p:txBody>
        </p:sp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-57965" y="-6"/>
              <a:ext cx="393033" cy="376599"/>
            </a:xfrm>
            <a:prstGeom prst="rect">
              <a:avLst/>
            </a:prstGeom>
          </p:spPr>
        </p:pic>
      </p:grpSp>
      <p:grpSp>
        <p:nvGrpSpPr>
          <p:cNvPr id="53" name="Group 53"/>
          <p:cNvGrpSpPr/>
          <p:nvPr/>
        </p:nvGrpSpPr>
        <p:grpSpPr>
          <a:xfrm>
            <a:off x="9745287" y="3458742"/>
            <a:ext cx="7760069" cy="697563"/>
            <a:chOff x="0" y="-28575"/>
            <a:chExt cx="10346759" cy="930084"/>
          </a:xfrm>
        </p:grpSpPr>
        <p:sp>
          <p:nvSpPr>
            <p:cNvPr id="54" name="TextBox 54"/>
            <p:cNvSpPr txBox="1"/>
            <p:nvPr/>
          </p:nvSpPr>
          <p:spPr>
            <a:xfrm>
              <a:off x="708273" y="-28575"/>
              <a:ext cx="9638486" cy="930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Efficient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trainings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and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correct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practices</a:t>
              </a:r>
            </a:p>
            <a:p>
              <a:pPr>
                <a:lnSpc>
                  <a:spcPts val="2659"/>
                </a:lnSpc>
              </a:pP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to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face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these</a:t>
              </a:r>
              <a:r>
                <a:rPr lang="en-US" sz="2400" dirty="0">
                  <a:solidFill>
                    <a:srgbClr val="324B9A"/>
                  </a:solidFill>
                  <a:latin typeface="Arimo Bold"/>
                </a:rPr>
                <a:t> </a:t>
              </a: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obstacles</a:t>
              </a:r>
            </a:p>
          </p:txBody>
        </p:sp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393034" cy="376598"/>
            </a:xfrm>
            <a:prstGeom prst="rect">
              <a:avLst/>
            </a:prstGeom>
          </p:spPr>
        </p:pic>
      </p:grpSp>
      <p:grpSp>
        <p:nvGrpSpPr>
          <p:cNvPr id="56" name="Group 56"/>
          <p:cNvGrpSpPr/>
          <p:nvPr/>
        </p:nvGrpSpPr>
        <p:grpSpPr>
          <a:xfrm>
            <a:off x="9772794" y="6230517"/>
            <a:ext cx="7760069" cy="698268"/>
            <a:chOff x="0" y="-28575"/>
            <a:chExt cx="10346759" cy="931024"/>
          </a:xfrm>
        </p:grpSpPr>
        <p:sp>
          <p:nvSpPr>
            <p:cNvPr id="57" name="TextBox 57"/>
            <p:cNvSpPr txBox="1"/>
            <p:nvPr/>
          </p:nvSpPr>
          <p:spPr>
            <a:xfrm>
              <a:off x="708273" y="-28575"/>
              <a:ext cx="9638486" cy="93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Add value to the final product,</a:t>
              </a:r>
            </a:p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 and target customer satisfaction</a:t>
              </a:r>
            </a:p>
          </p:txBody>
        </p:sp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393034" cy="376598"/>
            </a:xfrm>
            <a:prstGeom prst="rect">
              <a:avLst/>
            </a:prstGeom>
          </p:spPr>
        </p:pic>
      </p:grpSp>
      <p:grpSp>
        <p:nvGrpSpPr>
          <p:cNvPr id="59" name="Group 59"/>
          <p:cNvGrpSpPr/>
          <p:nvPr/>
        </p:nvGrpSpPr>
        <p:grpSpPr>
          <a:xfrm>
            <a:off x="9768943" y="8343900"/>
            <a:ext cx="6413420" cy="1044517"/>
            <a:chOff x="-58952" y="-307969"/>
            <a:chExt cx="8708347" cy="1392689"/>
          </a:xfrm>
        </p:grpSpPr>
        <p:sp>
          <p:nvSpPr>
            <p:cNvPr id="60" name="TextBox 60"/>
            <p:cNvSpPr txBox="1"/>
            <p:nvPr/>
          </p:nvSpPr>
          <p:spPr>
            <a:xfrm>
              <a:off x="708273" y="-307969"/>
              <a:ext cx="7941122" cy="1392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dirty="0">
                  <a:solidFill>
                    <a:srgbClr val="FF1616"/>
                  </a:solidFill>
                  <a:latin typeface="Source Serif Pro Bold"/>
                </a:rPr>
                <a:t>No serious attempts to implement agile into manufacturing,  due to lack of trying, competencies, or avoiding risk</a:t>
              </a:r>
            </a:p>
          </p:txBody>
        </p:sp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-58952" y="-307969"/>
              <a:ext cx="393034" cy="376599"/>
            </a:xfrm>
            <a:prstGeom prst="rect">
              <a:avLst/>
            </a:prstGeom>
          </p:spPr>
        </p:pic>
      </p:grpSp>
      <p:grpSp>
        <p:nvGrpSpPr>
          <p:cNvPr id="65" name="Group 65"/>
          <p:cNvGrpSpPr/>
          <p:nvPr/>
        </p:nvGrpSpPr>
        <p:grpSpPr>
          <a:xfrm>
            <a:off x="9753600" y="7353300"/>
            <a:ext cx="7760069" cy="352019"/>
            <a:chOff x="0" y="-38100"/>
            <a:chExt cx="10346759" cy="469359"/>
          </a:xfrm>
        </p:grpSpPr>
        <p:sp>
          <p:nvSpPr>
            <p:cNvPr id="66" name="TextBox 66"/>
            <p:cNvSpPr txBox="1"/>
            <p:nvPr/>
          </p:nvSpPr>
          <p:spPr>
            <a:xfrm>
              <a:off x="708273" y="-38100"/>
              <a:ext cx="9638486" cy="4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24B9A"/>
                  </a:solidFill>
                  <a:latin typeface="Source Serif Pro Bold"/>
                </a:rPr>
                <a:t>Value the human factor and relies on it</a:t>
              </a:r>
            </a:p>
          </p:txBody>
        </p:sp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393034" cy="376598"/>
            </a:xfrm>
            <a:prstGeom prst="rect">
              <a:avLst/>
            </a:prstGeom>
          </p:spPr>
        </p:pic>
      </p:grpSp>
      <p:pic>
        <p:nvPicPr>
          <p:cNvPr id="74" name="Picture 30">
            <a:extLst>
              <a:ext uri="{FF2B5EF4-FFF2-40B4-BE49-F238E27FC236}">
                <a16:creationId xmlns:a16="http://schemas.microsoft.com/office/drawing/2014/main" id="{96F18288-89AF-4799-9AA5-A4ECD34C631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9568" y="9334500"/>
            <a:ext cx="294775" cy="282448"/>
          </a:xfrm>
          <a:prstGeom prst="rect">
            <a:avLst/>
          </a:prstGeom>
        </p:spPr>
      </p:pic>
      <p:sp>
        <p:nvSpPr>
          <p:cNvPr id="76" name="TextBox 35">
            <a:extLst>
              <a:ext uri="{FF2B5EF4-FFF2-40B4-BE49-F238E27FC236}">
                <a16:creationId xmlns:a16="http://schemas.microsoft.com/office/drawing/2014/main" id="{1D10CE1A-82CB-4217-B18A-02048BD62B03}"/>
              </a:ext>
            </a:extLst>
          </p:cNvPr>
          <p:cNvSpPr txBox="1"/>
          <p:nvPr/>
        </p:nvSpPr>
        <p:spPr>
          <a:xfrm>
            <a:off x="1204956" y="9258300"/>
            <a:ext cx="5674345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FF1616"/>
                </a:solidFill>
                <a:latin typeface="Source Serif Pro Bold"/>
              </a:rPr>
              <a:t>Determine occurrence frequency </a:t>
            </a:r>
          </a:p>
        </p:txBody>
      </p:sp>
    </p:spTree>
    <p:extLst>
      <p:ext uri="{BB962C8B-B14F-4D97-AF65-F5344CB8AC3E}">
        <p14:creationId xmlns:p14="http://schemas.microsoft.com/office/powerpoint/2010/main" val="11109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3618253"/>
              <a:ext cx="21945600" cy="2224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endParaRPr lang="en-US" sz="4800" spc="120" dirty="0">
                <a:solidFill>
                  <a:srgbClr val="8AABCA"/>
                </a:solidFill>
                <a:latin typeface="Source Serif Pro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7200" spc="120" dirty="0">
                  <a:solidFill>
                    <a:srgbClr val="8AABCA"/>
                  </a:solidFill>
                  <a:latin typeface="Source Serif Pro"/>
                </a:rPr>
                <a:t>SURVEY FINDINGS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356129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60474" y="3229739"/>
            <a:ext cx="11423984" cy="5952361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7166042" y="8389994"/>
            <a:ext cx="10306406" cy="56915"/>
          </a:xfrm>
          <a:prstGeom prst="rect">
            <a:avLst/>
          </a:prstGeom>
          <a:solidFill>
            <a:srgbClr val="191919">
              <a:alpha val="6666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162954" y="3345705"/>
            <a:ext cx="7856878" cy="5760195"/>
            <a:chOff x="0" y="-47625"/>
            <a:chExt cx="10475837" cy="7680260"/>
          </a:xfrm>
        </p:grpSpPr>
        <p:sp>
          <p:nvSpPr>
            <p:cNvPr id="5" name="TextBox 5"/>
            <p:cNvSpPr txBox="1"/>
            <p:nvPr/>
          </p:nvSpPr>
          <p:spPr>
            <a:xfrm>
              <a:off x="0" y="1640999"/>
              <a:ext cx="1333689" cy="119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</a:pPr>
              <a:r>
                <a:rPr lang="en-US" sz="2622">
                  <a:solidFill>
                    <a:srgbClr val="191919"/>
                  </a:solidFill>
                  <a:latin typeface="Source Serif Pro"/>
                </a:rPr>
                <a:t>Others</a:t>
              </a:r>
            </a:p>
            <a:p>
              <a:pPr algn="ctr">
                <a:lnSpc>
                  <a:spcPts val="3672"/>
                </a:lnSpc>
              </a:pPr>
              <a:r>
                <a:rPr lang="en-US" sz="2622">
                  <a:solidFill>
                    <a:srgbClr val="191919"/>
                  </a:solidFill>
                  <a:latin typeface="Source Serif Pro"/>
                </a:rPr>
                <a:t>39.6%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59877" y="-47625"/>
              <a:ext cx="1379689" cy="1241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</a:pPr>
              <a:r>
                <a:rPr lang="en-US" sz="2622" dirty="0">
                  <a:solidFill>
                    <a:srgbClr val="191919"/>
                  </a:solidFill>
                  <a:latin typeface="Source Serif Pro"/>
                </a:rPr>
                <a:t>IT, CS</a:t>
              </a:r>
            </a:p>
            <a:p>
              <a:pPr algn="ctr">
                <a:lnSpc>
                  <a:spcPts val="3672"/>
                </a:lnSpc>
              </a:pPr>
              <a:r>
                <a:rPr lang="en-US" sz="2622" dirty="0">
                  <a:solidFill>
                    <a:srgbClr val="191919"/>
                  </a:solidFill>
                  <a:latin typeface="Source Serif Pro"/>
                </a:rPr>
                <a:t>21.2%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53996" y="6437104"/>
              <a:ext cx="5300021" cy="119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</a:pPr>
              <a:r>
                <a:rPr lang="en-US" sz="2622" dirty="0">
                  <a:solidFill>
                    <a:srgbClr val="191919"/>
                  </a:solidFill>
                  <a:latin typeface="Source Serif Pro"/>
                </a:rPr>
                <a:t>Management and business</a:t>
              </a:r>
            </a:p>
            <a:p>
              <a:pPr algn="ctr">
                <a:lnSpc>
                  <a:spcPts val="3672"/>
                </a:lnSpc>
              </a:pPr>
              <a:r>
                <a:rPr lang="en-US" sz="2622" dirty="0">
                  <a:solidFill>
                    <a:srgbClr val="191919"/>
                  </a:solidFill>
                  <a:latin typeface="Source Serif Pro"/>
                </a:rPr>
                <a:t>19.9%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494945" y="4111573"/>
              <a:ext cx="2980892" cy="119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</a:pPr>
              <a:r>
                <a:rPr lang="en-US" sz="2622">
                  <a:solidFill>
                    <a:srgbClr val="191919"/>
                  </a:solidFill>
                  <a:latin typeface="Source Serif Pro"/>
                </a:rPr>
                <a:t>Manufacturing</a:t>
              </a:r>
            </a:p>
            <a:p>
              <a:pPr algn="ctr">
                <a:lnSpc>
                  <a:spcPts val="3672"/>
                </a:lnSpc>
              </a:pPr>
              <a:r>
                <a:rPr lang="en-US" sz="2622">
                  <a:solidFill>
                    <a:srgbClr val="191919"/>
                  </a:solidFill>
                  <a:latin typeface="Source Serif Pro"/>
                </a:rPr>
                <a:t>19.3%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407221" y="730015"/>
              <a:ext cx="5397390" cy="5397390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4756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47563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609755" y="0"/>
                      <a:pt x="1133453" y="433349"/>
                      <a:pt x="1247563" y="1032331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70000" y="970276"/>
                <a:ext cx="1364494" cy="1383954"/>
              </a:xfrm>
              <a:custGeom>
                <a:avLst/>
                <a:gdLst/>
                <a:ahLst/>
                <a:cxnLst/>
                <a:rect l="l" t="t" r="r" b="b"/>
                <a:pathLst>
                  <a:path w="1364494" h="1383954">
                    <a:moveTo>
                      <a:pt x="1234125" y="0"/>
                    </a:moveTo>
                    <a:cubicBezTo>
                      <a:pt x="1364494" y="536799"/>
                      <a:pt x="1132920" y="1096304"/>
                      <a:pt x="661321" y="1383954"/>
                    </a:cubicBezTo>
                    <a:lnTo>
                      <a:pt x="0" y="299724"/>
                    </a:lnTo>
                    <a:close/>
                  </a:path>
                </a:pathLst>
              </a:custGeom>
              <a:solidFill>
                <a:srgbClr val="1A76A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48125" y="1270000"/>
                <a:ext cx="1536558" cy="1371311"/>
              </a:xfrm>
              <a:custGeom>
                <a:avLst/>
                <a:gdLst/>
                <a:ahLst/>
                <a:cxnLst/>
                <a:rect l="l" t="t" r="r" b="b"/>
                <a:pathLst>
                  <a:path w="1536558" h="1371311">
                    <a:moveTo>
                      <a:pt x="1536558" y="1049823"/>
                    </a:moveTo>
                    <a:cubicBezTo>
                      <a:pt x="1064313" y="1371311"/>
                      <a:pt x="435531" y="1337912"/>
                      <a:pt x="0" y="968206"/>
                    </a:cubicBezTo>
                    <a:lnTo>
                      <a:pt x="821875" y="0"/>
                    </a:lnTo>
                    <a:close/>
                  </a:path>
                </a:pathLst>
              </a:custGeom>
              <a:solidFill>
                <a:srgbClr val="2B4D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107490" y="0"/>
                <a:ext cx="1377490" cy="2278072"/>
              </a:xfrm>
              <a:custGeom>
                <a:avLst/>
                <a:gdLst/>
                <a:ahLst/>
                <a:cxnLst/>
                <a:rect l="l" t="t" r="r" b="b"/>
                <a:pathLst>
                  <a:path w="1377490" h="2278072">
                    <a:moveTo>
                      <a:pt x="605033" y="2278072"/>
                    </a:moveTo>
                    <a:cubicBezTo>
                      <a:pt x="173062" y="1947066"/>
                      <a:pt x="0" y="1377626"/>
                      <a:pt x="174733" y="862232"/>
                    </a:cubicBezTo>
                    <a:cubicBezTo>
                      <a:pt x="349466" y="346837"/>
                      <a:pt x="833154" y="54"/>
                      <a:pt x="1377363" y="0"/>
                    </a:cubicBezTo>
                    <a:lnTo>
                      <a:pt x="1377490" y="1270000"/>
                    </a:lnTo>
                    <a:close/>
                  </a:path>
                </a:pathLst>
              </a:custGeom>
              <a:solidFill>
                <a:srgbClr val="2C275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1002B"/>
              </a:solidFill>
            </p:spPr>
          </p:sp>
        </p:grpSp>
      </p:grpSp>
      <p:sp>
        <p:nvSpPr>
          <p:cNvPr id="15" name="AutoShape 15"/>
          <p:cNvSpPr/>
          <p:nvPr/>
        </p:nvSpPr>
        <p:spPr>
          <a:xfrm>
            <a:off x="6769999" y="3294002"/>
            <a:ext cx="3203819" cy="5811898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id="16" name="Group 16"/>
          <p:cNvGrpSpPr/>
          <p:nvPr/>
        </p:nvGrpSpPr>
        <p:grpSpPr>
          <a:xfrm>
            <a:off x="6898755" y="5543607"/>
            <a:ext cx="3075063" cy="1334444"/>
            <a:chOff x="-47213" y="317602"/>
            <a:chExt cx="4100084" cy="177925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636867"/>
              <a:ext cx="4052871" cy="459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47213" y="317602"/>
              <a:ext cx="3619519" cy="1325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ource Serif Pro Bold"/>
                </a:rPr>
                <a:t>PROFILE DISTRIBUTION OF THE PARTICIPANTS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665880" y="5054418"/>
            <a:ext cx="5624331" cy="1613082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20" name="AutoShape 20"/>
          <p:cNvSpPr/>
          <p:nvPr/>
        </p:nvSpPr>
        <p:spPr>
          <a:xfrm rot="-10800000">
            <a:off x="665880" y="6313774"/>
            <a:ext cx="5624331" cy="353726"/>
          </a:xfrm>
          <a:prstGeom prst="rect">
            <a:avLst/>
          </a:prstGeom>
          <a:solidFill>
            <a:srgbClr val="191919">
              <a:alpha val="3921"/>
            </a:srgbClr>
          </a:solidFill>
        </p:spPr>
      </p:sp>
      <p:sp>
        <p:nvSpPr>
          <p:cNvPr id="21" name="AutoShape 21"/>
          <p:cNvSpPr/>
          <p:nvPr/>
        </p:nvSpPr>
        <p:spPr>
          <a:xfrm rot="-10800000">
            <a:off x="665880" y="6313774"/>
            <a:ext cx="3819154" cy="353726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2" name="AutoShape 22"/>
          <p:cNvSpPr/>
          <p:nvPr/>
        </p:nvSpPr>
        <p:spPr>
          <a:xfrm>
            <a:off x="665880" y="2552700"/>
            <a:ext cx="5624331" cy="1613082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23" name="AutoShape 23"/>
          <p:cNvSpPr/>
          <p:nvPr/>
        </p:nvSpPr>
        <p:spPr>
          <a:xfrm rot="-10800000">
            <a:off x="665880" y="3812055"/>
            <a:ext cx="5624331" cy="353726"/>
          </a:xfrm>
          <a:prstGeom prst="rect">
            <a:avLst/>
          </a:prstGeom>
          <a:solidFill>
            <a:srgbClr val="191919">
              <a:alpha val="3921"/>
            </a:srgbClr>
          </a:solidFill>
        </p:spPr>
      </p:sp>
      <p:sp>
        <p:nvSpPr>
          <p:cNvPr id="24" name="AutoShape 24"/>
          <p:cNvSpPr/>
          <p:nvPr/>
        </p:nvSpPr>
        <p:spPr>
          <a:xfrm rot="-10800000">
            <a:off x="665880" y="3812055"/>
            <a:ext cx="2812166" cy="353726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5" name="TextBox 25"/>
          <p:cNvSpPr txBox="1"/>
          <p:nvPr/>
        </p:nvSpPr>
        <p:spPr>
          <a:xfrm>
            <a:off x="984814" y="2873855"/>
            <a:ext cx="1911284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8AABCA"/>
                </a:solidFill>
                <a:latin typeface="Maven Pro Bold"/>
              </a:rPr>
              <a:t>53%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4814" y="5290396"/>
            <a:ext cx="1377725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8AABCA"/>
                </a:solidFill>
                <a:latin typeface="Maven Pro Bold"/>
              </a:rPr>
              <a:t>71%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52781" y="2793974"/>
            <a:ext cx="2864506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0"/>
              </a:lnSpc>
            </a:pPr>
            <a:r>
              <a:rPr lang="en-US" sz="2000" dirty="0">
                <a:solidFill>
                  <a:srgbClr val="191919"/>
                </a:solidFill>
                <a:latin typeface="Source Serif Pro Bold"/>
              </a:rPr>
              <a:t>are Students-Recently joined the workforce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11142" y="5190193"/>
            <a:ext cx="2864506" cy="8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0"/>
              </a:lnSpc>
            </a:pPr>
            <a:r>
              <a:rPr lang="en-US" sz="2000" dirty="0">
                <a:solidFill>
                  <a:srgbClr val="191919"/>
                </a:solidFill>
                <a:latin typeface="Source Serif Pro Bold"/>
              </a:rPr>
              <a:t>Prefers Working in an agile environment</a:t>
            </a:r>
          </a:p>
        </p:txBody>
      </p:sp>
      <p:sp>
        <p:nvSpPr>
          <p:cNvPr id="29" name="AutoShape 29"/>
          <p:cNvSpPr/>
          <p:nvPr/>
        </p:nvSpPr>
        <p:spPr>
          <a:xfrm>
            <a:off x="665880" y="7314520"/>
            <a:ext cx="5624331" cy="1613082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30" name="AutoShape 30"/>
          <p:cNvSpPr/>
          <p:nvPr/>
        </p:nvSpPr>
        <p:spPr>
          <a:xfrm rot="-10800000">
            <a:off x="665880" y="8828374"/>
            <a:ext cx="5624331" cy="353726"/>
          </a:xfrm>
          <a:prstGeom prst="rect">
            <a:avLst/>
          </a:prstGeom>
          <a:solidFill>
            <a:srgbClr val="191919">
              <a:alpha val="3921"/>
            </a:srgbClr>
          </a:solidFill>
        </p:spPr>
      </p:sp>
      <p:sp>
        <p:nvSpPr>
          <p:cNvPr id="31" name="AutoShape 31"/>
          <p:cNvSpPr/>
          <p:nvPr/>
        </p:nvSpPr>
        <p:spPr>
          <a:xfrm rot="-10800000">
            <a:off x="665880" y="8828374"/>
            <a:ext cx="4181974" cy="353726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32" name="TextBox 32"/>
          <p:cNvSpPr txBox="1"/>
          <p:nvPr/>
        </p:nvSpPr>
        <p:spPr>
          <a:xfrm>
            <a:off x="937038" y="7791496"/>
            <a:ext cx="2274104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8AABCA"/>
                </a:solidFill>
                <a:latin typeface="Maven Pro Bold"/>
              </a:rPr>
              <a:t>79%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52875" y="7618920"/>
            <a:ext cx="3437337" cy="82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8"/>
              </a:lnSpc>
            </a:pPr>
            <a:r>
              <a:rPr lang="en-US" sz="1999">
                <a:solidFill>
                  <a:srgbClr val="191919"/>
                </a:solidFill>
                <a:latin typeface="Source Serif Pro Bold"/>
              </a:rPr>
              <a:t> Have level of education  equal or more than  BAC+5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B83297-49D0-4FCD-A1AB-3DB0DC3DEAD8}"/>
              </a:ext>
            </a:extLst>
          </p:cNvPr>
          <p:cNvGrpSpPr/>
          <p:nvPr/>
        </p:nvGrpSpPr>
        <p:grpSpPr>
          <a:xfrm>
            <a:off x="0" y="-40831"/>
            <a:ext cx="18745200" cy="1662948"/>
            <a:chOff x="0" y="0"/>
            <a:chExt cx="18288000" cy="1662948"/>
          </a:xfrm>
        </p:grpSpPr>
        <p:sp>
          <p:nvSpPr>
            <p:cNvPr id="35" name="AutoShape 20">
              <a:extLst>
                <a:ext uri="{FF2B5EF4-FFF2-40B4-BE49-F238E27FC236}">
                  <a16:creationId xmlns:a16="http://schemas.microsoft.com/office/drawing/2014/main" id="{1368A128-95D8-453B-9D88-D1153F9F6D23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AFD945BB-31C9-43AB-A2D5-75F98AEE0325}"/>
                </a:ext>
              </a:extLst>
            </p:cNvPr>
            <p:cNvSpPr txBox="1"/>
            <p:nvPr/>
          </p:nvSpPr>
          <p:spPr>
            <a:xfrm>
              <a:off x="4800600" y="261594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SURVEY FINDINGS</a:t>
              </a:r>
            </a:p>
          </p:txBody>
        </p:sp>
        <p:pic>
          <p:nvPicPr>
            <p:cNvPr id="37" name="Picture 23">
              <a:extLst>
                <a:ext uri="{FF2B5EF4-FFF2-40B4-BE49-F238E27FC236}">
                  <a16:creationId xmlns:a16="http://schemas.microsoft.com/office/drawing/2014/main" id="{4228E1D3-720F-4785-967B-C21E0C74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43600" y="1085142"/>
              <a:ext cx="7040725" cy="11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8965" y="4825104"/>
            <a:ext cx="8684758" cy="5321113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52400" y="4825104"/>
            <a:ext cx="8613460" cy="25612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4" name="AutoShape 4"/>
          <p:cNvSpPr/>
          <p:nvPr/>
        </p:nvSpPr>
        <p:spPr>
          <a:xfrm>
            <a:off x="3509550" y="5881269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5" name="AutoShape 5"/>
          <p:cNvSpPr/>
          <p:nvPr/>
        </p:nvSpPr>
        <p:spPr>
          <a:xfrm rot="5400000" flipV="1">
            <a:off x="1573826" y="7832776"/>
            <a:ext cx="4207133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6" name="AutoShape 6"/>
          <p:cNvSpPr/>
          <p:nvPr/>
        </p:nvSpPr>
        <p:spPr>
          <a:xfrm rot="5400000" flipV="1">
            <a:off x="3186823" y="7820044"/>
            <a:ext cx="4207131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7" name="AutoShape 7"/>
          <p:cNvSpPr/>
          <p:nvPr/>
        </p:nvSpPr>
        <p:spPr>
          <a:xfrm rot="5400000">
            <a:off x="6082133" y="7823226"/>
            <a:ext cx="4200766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8" name="TextBox 8"/>
          <p:cNvSpPr txBox="1"/>
          <p:nvPr/>
        </p:nvSpPr>
        <p:spPr>
          <a:xfrm>
            <a:off x="6059930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"/>
              </a:rPr>
              <a:t> Ma</a:t>
            </a:r>
            <a:r>
              <a:rPr lang="en-US" sz="1916">
                <a:solidFill>
                  <a:srgbClr val="191919"/>
                </a:solidFill>
                <a:latin typeface="Source Serif Pro Bold"/>
              </a:rPr>
              <a:t>sters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22287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Practiced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007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Unfamiliar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25881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Never Practiced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4738707" y="7823226"/>
            <a:ext cx="4200766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13" name="TextBox 13"/>
          <p:cNvSpPr txBox="1"/>
          <p:nvPr/>
        </p:nvSpPr>
        <p:spPr>
          <a:xfrm>
            <a:off x="-91940" y="5853804"/>
            <a:ext cx="3158072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FISHBONE </a:t>
            </a:r>
            <a:r>
              <a:rPr lang="en-US" dirty="0">
                <a:solidFill>
                  <a:srgbClr val="191919"/>
                </a:solidFill>
                <a:latin typeface="Source Serif Pro Bold"/>
              </a:rPr>
              <a:t>DIAGRAM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543384" y="7363802"/>
            <a:ext cx="4326151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 ROOT CAUSE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20568" y="8082542"/>
            <a:ext cx="4364978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VALUE  </a:t>
            </a:r>
            <a:r>
              <a:rPr lang="en-US" dirty="0">
                <a:solidFill>
                  <a:srgbClr val="191919"/>
                </a:solidFill>
                <a:latin typeface="Source Serif Pro Bold"/>
              </a:rPr>
              <a:t>STREAM</a:t>
            </a: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 MAPPING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448207" y="8843151"/>
            <a:ext cx="4364978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WASTE IDENTIFICATION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977489" y="9614990"/>
            <a:ext cx="4364978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OPTIMISATION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3224496" y="6603884"/>
            <a:ext cx="3692189" cy="278743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0" name="AutoShape 20"/>
          <p:cNvSpPr/>
          <p:nvPr/>
        </p:nvSpPr>
        <p:spPr>
          <a:xfrm>
            <a:off x="3654534" y="7363802"/>
            <a:ext cx="3672520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1" name="AutoShape 21"/>
          <p:cNvSpPr/>
          <p:nvPr/>
        </p:nvSpPr>
        <p:spPr>
          <a:xfrm>
            <a:off x="3554833" y="8101319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2" name="AutoShape 22"/>
          <p:cNvSpPr/>
          <p:nvPr/>
        </p:nvSpPr>
        <p:spPr>
          <a:xfrm>
            <a:off x="3748135" y="8868687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3" name="AutoShape 23"/>
          <p:cNvSpPr/>
          <p:nvPr/>
        </p:nvSpPr>
        <p:spPr>
          <a:xfrm>
            <a:off x="3676959" y="9651912"/>
            <a:ext cx="3478311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4" name="AutoShape 24"/>
          <p:cNvSpPr/>
          <p:nvPr/>
        </p:nvSpPr>
        <p:spPr>
          <a:xfrm>
            <a:off x="9295869" y="5064489"/>
            <a:ext cx="8787936" cy="5321113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25" name="AutoShape 25"/>
          <p:cNvSpPr/>
          <p:nvPr/>
        </p:nvSpPr>
        <p:spPr>
          <a:xfrm>
            <a:off x="9296400" y="4825104"/>
            <a:ext cx="8764262" cy="25612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26" name="AutoShape 26"/>
          <p:cNvSpPr/>
          <p:nvPr/>
        </p:nvSpPr>
        <p:spPr>
          <a:xfrm>
            <a:off x="12706525" y="5881269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27" name="AutoShape 27"/>
          <p:cNvSpPr/>
          <p:nvPr/>
        </p:nvSpPr>
        <p:spPr>
          <a:xfrm rot="5400000">
            <a:off x="11083339" y="7474521"/>
            <a:ext cx="3490622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28" name="AutoShape 28"/>
          <p:cNvSpPr/>
          <p:nvPr/>
        </p:nvSpPr>
        <p:spPr>
          <a:xfrm rot="5400000">
            <a:off x="12696333" y="7461790"/>
            <a:ext cx="3490623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29" name="AutoShape 29"/>
          <p:cNvSpPr/>
          <p:nvPr/>
        </p:nvSpPr>
        <p:spPr>
          <a:xfrm rot="5400000">
            <a:off x="15766067" y="7517242"/>
            <a:ext cx="3588797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30" name="TextBox 30"/>
          <p:cNvSpPr txBox="1"/>
          <p:nvPr/>
        </p:nvSpPr>
        <p:spPr>
          <a:xfrm>
            <a:off x="15391666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"/>
              </a:rPr>
              <a:t> Ma</a:t>
            </a:r>
            <a:r>
              <a:rPr lang="en-US" sz="1916">
                <a:solidFill>
                  <a:srgbClr val="191919"/>
                </a:solidFill>
                <a:latin typeface="Source Serif Pro Bold"/>
              </a:rPr>
              <a:t>sters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76454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Practiced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38982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Unfamiliar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22856" y="5141769"/>
            <a:ext cx="4364978" cy="3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1916">
                <a:solidFill>
                  <a:srgbClr val="191919"/>
                </a:solidFill>
                <a:latin typeface="Source Serif Pro Bold"/>
              </a:rPr>
              <a:t>Never Practiced</a:t>
            </a:r>
          </a:p>
        </p:txBody>
      </p:sp>
      <p:sp>
        <p:nvSpPr>
          <p:cNvPr id="34" name="AutoShape 34"/>
          <p:cNvSpPr/>
          <p:nvPr/>
        </p:nvSpPr>
        <p:spPr>
          <a:xfrm rot="5400000" flipV="1">
            <a:off x="14287384" y="7517242"/>
            <a:ext cx="3588797" cy="45719"/>
          </a:xfrm>
          <a:prstGeom prst="rect">
            <a:avLst/>
          </a:prstGeom>
          <a:solidFill>
            <a:srgbClr val="777777"/>
          </a:solidFill>
        </p:spPr>
      </p:sp>
      <p:sp>
        <p:nvSpPr>
          <p:cNvPr id="35" name="TextBox 35"/>
          <p:cNvSpPr txBox="1"/>
          <p:nvPr/>
        </p:nvSpPr>
        <p:spPr>
          <a:xfrm>
            <a:off x="8341077" y="5867752"/>
            <a:ext cx="3158072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KANBAN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64901" y="6631137"/>
            <a:ext cx="436497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SCRUM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2000" y="7363802"/>
            <a:ext cx="432615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SELF-ORGANISATION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73629" y="8111268"/>
            <a:ext cx="436497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UNCERTAINTY </a:t>
            </a:r>
            <a:r>
              <a:rPr lang="en-US" dirty="0">
                <a:solidFill>
                  <a:srgbClr val="191919"/>
                </a:solidFill>
                <a:latin typeface="Source Serif Pro Bold"/>
              </a:rPr>
              <a:t>CONE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62605" y="8850629"/>
            <a:ext cx="436497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WORKING</a:t>
            </a: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 </a:t>
            </a:r>
            <a:r>
              <a:rPr lang="en-US" dirty="0">
                <a:solidFill>
                  <a:srgbClr val="191919"/>
                </a:solidFill>
                <a:latin typeface="Source Serif Pro Bold"/>
              </a:rPr>
              <a:t>IN</a:t>
            </a:r>
            <a:r>
              <a:rPr lang="en-US" sz="1725" dirty="0">
                <a:solidFill>
                  <a:srgbClr val="191919"/>
                </a:solidFill>
                <a:latin typeface="Source Serif Pro Bold"/>
              </a:rPr>
              <a:t> ITERATIONS</a:t>
            </a:r>
          </a:p>
        </p:txBody>
      </p:sp>
      <p:sp>
        <p:nvSpPr>
          <p:cNvPr id="41" name="AutoShape 41"/>
          <p:cNvSpPr/>
          <p:nvPr/>
        </p:nvSpPr>
        <p:spPr>
          <a:xfrm>
            <a:off x="12421471" y="6603884"/>
            <a:ext cx="3692189" cy="278743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42" name="AutoShape 42"/>
          <p:cNvSpPr/>
          <p:nvPr/>
        </p:nvSpPr>
        <p:spPr>
          <a:xfrm>
            <a:off x="12851509" y="7363802"/>
            <a:ext cx="3672520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43" name="AutoShape 43"/>
          <p:cNvSpPr/>
          <p:nvPr/>
        </p:nvSpPr>
        <p:spPr>
          <a:xfrm>
            <a:off x="12751808" y="8101319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44" name="AutoShape 44"/>
          <p:cNvSpPr/>
          <p:nvPr/>
        </p:nvSpPr>
        <p:spPr>
          <a:xfrm>
            <a:off x="12945110" y="8868687"/>
            <a:ext cx="3407135" cy="294557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52" name="AutoShape 52"/>
          <p:cNvSpPr/>
          <p:nvPr/>
        </p:nvSpPr>
        <p:spPr>
          <a:xfrm>
            <a:off x="2275956" y="223478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3" name="AutoShape 53"/>
          <p:cNvSpPr/>
          <p:nvPr/>
        </p:nvSpPr>
        <p:spPr>
          <a:xfrm>
            <a:off x="2275956" y="2234789"/>
            <a:ext cx="5039244" cy="175339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54" name="TextBox 54"/>
          <p:cNvSpPr txBox="1"/>
          <p:nvPr/>
        </p:nvSpPr>
        <p:spPr>
          <a:xfrm>
            <a:off x="2510122" y="2990955"/>
            <a:ext cx="4554104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2000" dirty="0">
                <a:solidFill>
                  <a:srgbClr val="191919"/>
                </a:solidFill>
                <a:latin typeface="Source Serif Pro"/>
              </a:rPr>
              <a:t> </a:t>
            </a:r>
            <a:r>
              <a:rPr lang="en-US" sz="2000" dirty="0">
                <a:solidFill>
                  <a:srgbClr val="191919"/>
                </a:solidFill>
                <a:latin typeface="Source Serif Pro Bold"/>
              </a:rPr>
              <a:t>Agreed that identifying waste in self managed team leads to pressure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518526" y="2501673"/>
            <a:ext cx="4554104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8AABCA"/>
                </a:solidFill>
                <a:latin typeface="Maven Pro Bold"/>
              </a:rPr>
              <a:t>27%</a:t>
            </a:r>
          </a:p>
        </p:txBody>
      </p:sp>
      <p:sp>
        <p:nvSpPr>
          <p:cNvPr id="56" name="AutoShape 56"/>
          <p:cNvSpPr/>
          <p:nvPr/>
        </p:nvSpPr>
        <p:spPr>
          <a:xfrm>
            <a:off x="10834089" y="2219060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en-US" sz="2000" dirty="0"/>
          </a:p>
        </p:txBody>
      </p:sp>
      <p:sp>
        <p:nvSpPr>
          <p:cNvPr id="57" name="AutoShape 57"/>
          <p:cNvSpPr/>
          <p:nvPr/>
        </p:nvSpPr>
        <p:spPr>
          <a:xfrm>
            <a:off x="10820400" y="2217274"/>
            <a:ext cx="5039244" cy="175339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id="58" name="Group 58"/>
          <p:cNvGrpSpPr/>
          <p:nvPr/>
        </p:nvGrpSpPr>
        <p:grpSpPr>
          <a:xfrm>
            <a:off x="11141405" y="2543171"/>
            <a:ext cx="4246788" cy="1360879"/>
            <a:chOff x="-237100" y="-182312"/>
            <a:chExt cx="5662384" cy="1814505"/>
          </a:xfrm>
        </p:grpSpPr>
        <p:sp>
          <p:nvSpPr>
            <p:cNvPr id="59" name="TextBox 59"/>
            <p:cNvSpPr txBox="1"/>
            <p:nvPr/>
          </p:nvSpPr>
          <p:spPr>
            <a:xfrm>
              <a:off x="-237100" y="631920"/>
              <a:ext cx="5446315" cy="1000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2000" dirty="0">
                  <a:solidFill>
                    <a:srgbClr val="191919"/>
                  </a:solidFill>
                  <a:latin typeface="Source Serif Pro Bold"/>
                </a:rPr>
                <a:t>Believe they are not capable to identify waste in their process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82312"/>
              <a:ext cx="5425284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8AABCA"/>
                  </a:solidFill>
                  <a:latin typeface="Maven Pro Bold"/>
                </a:rPr>
                <a:t>37%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E8D38F-FD5B-4E41-A09B-947AD17D4462}"/>
              </a:ext>
            </a:extLst>
          </p:cNvPr>
          <p:cNvGrpSpPr/>
          <p:nvPr/>
        </p:nvGrpSpPr>
        <p:grpSpPr>
          <a:xfrm>
            <a:off x="-228600" y="-40831"/>
            <a:ext cx="18516600" cy="1662948"/>
            <a:chOff x="0" y="0"/>
            <a:chExt cx="18288000" cy="1662948"/>
          </a:xfrm>
        </p:grpSpPr>
        <p:sp>
          <p:nvSpPr>
            <p:cNvPr id="62" name="AutoShape 20">
              <a:extLst>
                <a:ext uri="{FF2B5EF4-FFF2-40B4-BE49-F238E27FC236}">
                  <a16:creationId xmlns:a16="http://schemas.microsoft.com/office/drawing/2014/main" id="{634A717F-9733-4104-BA45-5C72F52D23BB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TextBox 21">
              <a:extLst>
                <a:ext uri="{FF2B5EF4-FFF2-40B4-BE49-F238E27FC236}">
                  <a16:creationId xmlns:a16="http://schemas.microsoft.com/office/drawing/2014/main" id="{E3EA2087-FA5A-4F79-945F-FD49E193DE25}"/>
                </a:ext>
              </a:extLst>
            </p:cNvPr>
            <p:cNvSpPr txBox="1"/>
            <p:nvPr/>
          </p:nvSpPr>
          <p:spPr>
            <a:xfrm>
              <a:off x="4800600" y="261594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SURVEY FINDINGS</a:t>
              </a:r>
            </a:p>
          </p:txBody>
        </p:sp>
        <p:pic>
          <p:nvPicPr>
            <p:cNvPr id="64" name="Picture 23">
              <a:extLst>
                <a:ext uri="{FF2B5EF4-FFF2-40B4-BE49-F238E27FC236}">
                  <a16:creationId xmlns:a16="http://schemas.microsoft.com/office/drawing/2014/main" id="{0F6D1B43-60B0-4B48-A02A-BDCD4B20B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43600" y="1085142"/>
              <a:ext cx="7040725" cy="11870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-1355997" y="6619699"/>
            <a:ext cx="4364978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dirty="0">
                <a:solidFill>
                  <a:srgbClr val="191919"/>
                </a:solidFill>
                <a:latin typeface="Source Serif Pro Bold"/>
              </a:rPr>
              <a:t>KAIZEN</a:t>
            </a:r>
          </a:p>
        </p:txBody>
      </p:sp>
    </p:spTree>
    <p:extLst>
      <p:ext uri="{BB962C8B-B14F-4D97-AF65-F5344CB8AC3E}">
        <p14:creationId xmlns:p14="http://schemas.microsoft.com/office/powerpoint/2010/main" val="2646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5" grpId="0"/>
      <p:bldP spid="16" grpId="0"/>
      <p:bldP spid="17" grpId="0"/>
      <p:bldP spid="18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9" grpId="0"/>
      <p:bldP spid="40" grpId="0"/>
      <p:bldP spid="52" grpId="0" animBg="1"/>
      <p:bldP spid="54" grpId="0"/>
      <p:bldP spid="55" grpId="0"/>
      <p:bldP spid="56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0">
            <a:extLst>
              <a:ext uri="{FF2B5EF4-FFF2-40B4-BE49-F238E27FC236}">
                <a16:creationId xmlns:a16="http://schemas.microsoft.com/office/drawing/2014/main" id="{C8DD3C5B-5771-4B14-8CF2-DB6AB4BDEE06}"/>
              </a:ext>
            </a:extLst>
          </p:cNvPr>
          <p:cNvSpPr/>
          <p:nvPr/>
        </p:nvSpPr>
        <p:spPr>
          <a:xfrm>
            <a:off x="-75178" y="-48451"/>
            <a:ext cx="18667977" cy="10525951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5AA7C70E-808A-49A3-9EA8-F1B27866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697081">
            <a:off x="11281315" y="3706450"/>
            <a:ext cx="4647874" cy="797835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B9FC4426-4A1C-4BBF-8848-F52847A1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rcRect/>
          <a:stretch>
            <a:fillRect/>
          </a:stretch>
        </p:blipFill>
        <p:spPr>
          <a:xfrm rot="2891201">
            <a:off x="2212639" y="418416"/>
            <a:ext cx="5711301" cy="59184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751019">
            <a:off x="10166376" y="659308"/>
            <a:ext cx="5610938" cy="62862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98000"/>
          </a:blip>
          <a:srcRect/>
          <a:stretch>
            <a:fillRect/>
          </a:stretch>
        </p:blipFill>
        <p:spPr>
          <a:xfrm rot="277919">
            <a:off x="1332385" y="4685146"/>
            <a:ext cx="7012366" cy="539898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815530" y="2509937"/>
            <a:ext cx="5715400" cy="1667159"/>
            <a:chOff x="0" y="0"/>
            <a:chExt cx="7620533" cy="22228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7620533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spc="320">
                  <a:solidFill>
                    <a:srgbClr val="FFFFFF"/>
                  </a:solidFill>
                  <a:latin typeface="Montserrat Classic"/>
                </a:rPr>
                <a:t>LEVEL OF MATURITY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2523"/>
              <a:ext cx="7620533" cy="130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 Low level of maturity and tools and techniques' awareness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91505" y="2510780"/>
            <a:ext cx="5715400" cy="2131577"/>
            <a:chOff x="0" y="0"/>
            <a:chExt cx="7620533" cy="284210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7620533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spc="320" dirty="0">
                  <a:solidFill>
                    <a:srgbClr val="FFFFFF"/>
                  </a:solidFill>
                  <a:latin typeface="Montserrat Classic"/>
                </a:rPr>
                <a:t>AGILE VS LEAN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4898"/>
              <a:ext cx="7620533" cy="196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 The survey results show that participants prefer working in an agile environment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35713" y="6012180"/>
            <a:ext cx="5715400" cy="2820334"/>
            <a:chOff x="0" y="-878396"/>
            <a:chExt cx="7620533" cy="37604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78396"/>
              <a:ext cx="7620533" cy="1280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spc="320" dirty="0">
                  <a:solidFill>
                    <a:srgbClr val="FFFFFF"/>
                  </a:solidFill>
                  <a:latin typeface="Montserrat Classic"/>
                </a:rPr>
                <a:t>EDUCATION VS AWARNESS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4844"/>
              <a:ext cx="7620533" cy="196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No direct link between the level of education and the level of lean and agile awareness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7899" y="6424518"/>
            <a:ext cx="7448766" cy="2404186"/>
            <a:chOff x="0" y="0"/>
            <a:chExt cx="9100270" cy="320558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9100270" cy="1280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spc="320" dirty="0">
                  <a:solidFill>
                    <a:srgbClr val="FFFFFF"/>
                  </a:solidFill>
                  <a:latin typeface="Montserrat Classic"/>
                </a:rPr>
                <a:t>OPTIMISING HUMAN FACTOR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238376"/>
              <a:ext cx="9100270" cy="196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 Achieved by training and coaching, change management  and creating motivational environments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4DEA02-0174-4B64-BFFD-3A626EDF40E7}"/>
              </a:ext>
            </a:extLst>
          </p:cNvPr>
          <p:cNvGrpSpPr/>
          <p:nvPr/>
        </p:nvGrpSpPr>
        <p:grpSpPr>
          <a:xfrm>
            <a:off x="4278595" y="58060"/>
            <a:ext cx="9341396" cy="986594"/>
            <a:chOff x="4809199" y="2091663"/>
            <a:chExt cx="9349705" cy="986594"/>
          </a:xfrm>
        </p:grpSpPr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id="{A47F5C1E-2872-476D-993B-6352368755E1}"/>
                </a:ext>
              </a:extLst>
            </p:cNvPr>
            <p:cNvSpPr txBox="1"/>
            <p:nvPr/>
          </p:nvSpPr>
          <p:spPr>
            <a:xfrm>
              <a:off x="4809199" y="2091663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SURVEY FINDINGS</a:t>
              </a:r>
            </a:p>
          </p:txBody>
        </p:sp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1C4AB86C-F1E7-45CD-950C-95E86737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980957" y="2959556"/>
              <a:ext cx="7040725" cy="118701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66E86F-CE4E-4327-8517-284AA2607A0D}"/>
              </a:ext>
            </a:extLst>
          </p:cNvPr>
          <p:cNvCxnSpPr/>
          <p:nvPr/>
        </p:nvCxnSpPr>
        <p:spPr>
          <a:xfrm>
            <a:off x="2057400" y="3086100"/>
            <a:ext cx="546214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C66620-F929-4679-B07B-AAEAEFB3322F}"/>
              </a:ext>
            </a:extLst>
          </p:cNvPr>
          <p:cNvCxnSpPr>
            <a:cxnSpLocks/>
          </p:cNvCxnSpPr>
          <p:nvPr/>
        </p:nvCxnSpPr>
        <p:spPr>
          <a:xfrm>
            <a:off x="11029811" y="3086100"/>
            <a:ext cx="443878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690607-5EE2-46AC-AE02-535B04894C86}"/>
              </a:ext>
            </a:extLst>
          </p:cNvPr>
          <p:cNvCxnSpPr>
            <a:cxnSpLocks/>
          </p:cNvCxnSpPr>
          <p:nvPr/>
        </p:nvCxnSpPr>
        <p:spPr>
          <a:xfrm flipV="1">
            <a:off x="2667142" y="7011549"/>
            <a:ext cx="4863788" cy="369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33D965-28ED-41E7-8870-EC2883BFF1C4}"/>
              </a:ext>
            </a:extLst>
          </p:cNvPr>
          <p:cNvCxnSpPr>
            <a:cxnSpLocks/>
          </p:cNvCxnSpPr>
          <p:nvPr/>
        </p:nvCxnSpPr>
        <p:spPr>
          <a:xfrm>
            <a:off x="10018325" y="7048500"/>
            <a:ext cx="716236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3618253"/>
              <a:ext cx="21945600" cy="2224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endParaRPr lang="en-US" sz="4800" spc="120" dirty="0">
                <a:solidFill>
                  <a:srgbClr val="8AABCA"/>
                </a:solidFill>
                <a:latin typeface="Source Serif Pro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7200" spc="120" dirty="0">
                  <a:solidFill>
                    <a:srgbClr val="8AABCA"/>
                  </a:solidFill>
                  <a:latin typeface="Source Serif Pro"/>
                </a:rPr>
                <a:t>CONCLUSION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21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20">
            <a:extLst>
              <a:ext uri="{FF2B5EF4-FFF2-40B4-BE49-F238E27FC236}">
                <a16:creationId xmlns:a16="http://schemas.microsoft.com/office/drawing/2014/main" id="{EAF2CB5D-A7A6-47A0-85FD-A8F7F97045C8}"/>
              </a:ext>
            </a:extLst>
          </p:cNvPr>
          <p:cNvSpPr/>
          <p:nvPr/>
        </p:nvSpPr>
        <p:spPr>
          <a:xfrm>
            <a:off x="-1" y="2776"/>
            <a:ext cx="18437765" cy="10327831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049868">
            <a:off x="-2024701" y="1035333"/>
            <a:ext cx="9120414" cy="94512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67389">
            <a:off x="11479578" y="315836"/>
            <a:ext cx="9317391" cy="9655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6822" y="3429000"/>
            <a:ext cx="847483" cy="3432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530472">
            <a:off x="11518340" y="6663249"/>
            <a:ext cx="847483" cy="34323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474305" y="1154668"/>
            <a:ext cx="4858150" cy="1677352"/>
            <a:chOff x="0" y="0"/>
            <a:chExt cx="6477533" cy="223647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47753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IMPROVING</a:t>
              </a:r>
              <a:r>
                <a:rPr lang="en-US" sz="3600" spc="359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THE</a:t>
              </a:r>
              <a:r>
                <a:rPr lang="en-US" sz="3600" spc="359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LEAN</a:t>
              </a:r>
              <a:r>
                <a:rPr lang="en-US" sz="3600" spc="359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PROCESS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25600"/>
              <a:ext cx="6477533" cy="610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01719" y="4403034"/>
            <a:ext cx="5170029" cy="3538017"/>
            <a:chOff x="0" y="-9525"/>
            <a:chExt cx="6893372" cy="47173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6477533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OPTIMISING HUMAN FACTOR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15839" y="2074803"/>
              <a:ext cx="6477533" cy="2633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Trainings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Coaching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Inspiring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a shared vision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Change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resistance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solutions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524524" y="3771900"/>
            <a:ext cx="365372" cy="3653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6103" y="2196227"/>
            <a:ext cx="5765584" cy="3691832"/>
            <a:chOff x="0" y="-9525"/>
            <a:chExt cx="7687445" cy="49224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735968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INTEGRATING THE 4 APPROACHES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27761" y="2278862"/>
              <a:ext cx="7359684" cy="2634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Working in iterations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Self-organization 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Daily briefing</a:t>
              </a:r>
            </a:p>
            <a:p>
              <a:pPr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Retrospective meetings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19450" y="3656655"/>
            <a:ext cx="5093322" cy="2217997"/>
            <a:chOff x="-73140" y="-74603"/>
            <a:chExt cx="6791096" cy="2957328"/>
          </a:xfrm>
        </p:grpSpPr>
        <p:sp>
          <p:nvSpPr>
            <p:cNvPr id="21" name="TextBox 21"/>
            <p:cNvSpPr txBox="1"/>
            <p:nvPr/>
          </p:nvSpPr>
          <p:spPr>
            <a:xfrm>
              <a:off x="-73140" y="-74603"/>
              <a:ext cx="6477534" cy="72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MURA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40423" y="916547"/>
              <a:ext cx="6477533" cy="1966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Continuous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improvement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Waste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elimination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Accelerating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the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process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91534" y="6718064"/>
            <a:ext cx="4858150" cy="1647201"/>
            <a:chOff x="0" y="0"/>
            <a:chExt cx="6477533" cy="219626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6477533" cy="72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Montserrat Classic"/>
                </a:rPr>
                <a:t>MURI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96937"/>
              <a:ext cx="6477533" cy="12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Reducing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stress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Increasing</a:t>
              </a:r>
              <a:r>
                <a:rPr lang="en-US" sz="26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600" dirty="0">
                  <a:solidFill>
                    <a:srgbClr val="FFFFFF"/>
                  </a:solidFill>
                  <a:latin typeface="Source Serif Pro"/>
                </a:rPr>
                <a:t>Productivity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19479" y="6779606"/>
            <a:ext cx="365372" cy="365372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8AB828-4C1B-4405-AEC9-062B7FA972F2}"/>
              </a:ext>
            </a:extLst>
          </p:cNvPr>
          <p:cNvSpPr/>
          <p:nvPr/>
        </p:nvSpPr>
        <p:spPr>
          <a:xfrm>
            <a:off x="6186542" y="590550"/>
            <a:ext cx="5519763" cy="2338269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0A0151-C2F8-47B5-AEEB-3CCA7CEE7B35}"/>
              </a:ext>
            </a:extLst>
          </p:cNvPr>
          <p:cNvSpPr/>
          <p:nvPr/>
        </p:nvSpPr>
        <p:spPr>
          <a:xfrm>
            <a:off x="6248400" y="671631"/>
            <a:ext cx="5519763" cy="2338269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7ABDD-36F4-41CC-B1BA-464622C65B07}"/>
              </a:ext>
            </a:extLst>
          </p:cNvPr>
          <p:cNvSpPr/>
          <p:nvPr/>
        </p:nvSpPr>
        <p:spPr>
          <a:xfrm>
            <a:off x="6629400" y="3485004"/>
            <a:ext cx="4856027" cy="5513916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1C6393-84A3-4FE9-A2B3-B3C0411A98B7}"/>
              </a:ext>
            </a:extLst>
          </p:cNvPr>
          <p:cNvSpPr/>
          <p:nvPr/>
        </p:nvSpPr>
        <p:spPr>
          <a:xfrm>
            <a:off x="6553200" y="3543300"/>
            <a:ext cx="4856027" cy="5513916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20">
            <a:extLst>
              <a:ext uri="{FF2B5EF4-FFF2-40B4-BE49-F238E27FC236}">
                <a16:creationId xmlns:a16="http://schemas.microsoft.com/office/drawing/2014/main" id="{EAF2CB5D-A7A6-47A0-85FD-A8F7F97045C8}"/>
              </a:ext>
            </a:extLst>
          </p:cNvPr>
          <p:cNvSpPr/>
          <p:nvPr/>
        </p:nvSpPr>
        <p:spPr>
          <a:xfrm>
            <a:off x="0" y="2776"/>
            <a:ext cx="18271748" cy="10327831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6474305" y="1154668"/>
            <a:ext cx="4858150" cy="1677352"/>
            <a:chOff x="0" y="0"/>
            <a:chExt cx="6477533" cy="223647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477533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3600" b="1" spc="359" dirty="0">
                  <a:solidFill>
                    <a:srgbClr val="FFFFFF"/>
                  </a:solidFill>
                  <a:latin typeface="Montserrat Classic"/>
                </a:rPr>
                <a:t>How would it work 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25600"/>
              <a:ext cx="6477533" cy="610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43198" y="9420012"/>
            <a:ext cx="1181100" cy="11811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8AB828-4C1B-4405-AEC9-062B7FA972F2}"/>
              </a:ext>
            </a:extLst>
          </p:cNvPr>
          <p:cNvSpPr/>
          <p:nvPr/>
        </p:nvSpPr>
        <p:spPr>
          <a:xfrm>
            <a:off x="6186542" y="590550"/>
            <a:ext cx="5519763" cy="2338269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0A0151-C2F8-47B5-AEEB-3CCA7CEE7B35}"/>
              </a:ext>
            </a:extLst>
          </p:cNvPr>
          <p:cNvSpPr/>
          <p:nvPr/>
        </p:nvSpPr>
        <p:spPr>
          <a:xfrm>
            <a:off x="6248400" y="671631"/>
            <a:ext cx="5519763" cy="2338269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7ABDD-36F4-41CC-B1BA-464622C65B07}"/>
              </a:ext>
            </a:extLst>
          </p:cNvPr>
          <p:cNvSpPr/>
          <p:nvPr/>
        </p:nvSpPr>
        <p:spPr>
          <a:xfrm>
            <a:off x="3886200" y="3801534"/>
            <a:ext cx="9677400" cy="5513916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1C6393-84A3-4FE9-A2B3-B3C0411A98B7}"/>
              </a:ext>
            </a:extLst>
          </p:cNvPr>
          <p:cNvSpPr/>
          <p:nvPr/>
        </p:nvSpPr>
        <p:spPr>
          <a:xfrm>
            <a:off x="3720182" y="3905250"/>
            <a:ext cx="9691017" cy="5513916"/>
          </a:xfrm>
          <a:prstGeom prst="rect">
            <a:avLst/>
          </a:prstGeom>
          <a:noFill/>
          <a:ln w="28575">
            <a:solidFill>
              <a:srgbClr val="8A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y Video2">
            <a:hlinkClick r:id="" action="ppaction://media"/>
            <a:extLst>
              <a:ext uri="{FF2B5EF4-FFF2-40B4-BE49-F238E27FC236}">
                <a16:creationId xmlns:a16="http://schemas.microsoft.com/office/drawing/2014/main" id="{7279084D-2450-4F06-962D-4B9976253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4800" y="4081462"/>
            <a:ext cx="9067800" cy="5100638"/>
          </a:xfrm>
          <a:prstGeom prst="rect">
            <a:avLst/>
          </a:prstGeom>
        </p:spPr>
      </p:pic>
      <p:grpSp>
        <p:nvGrpSpPr>
          <p:cNvPr id="33" name="Group 13">
            <a:extLst>
              <a:ext uri="{FF2B5EF4-FFF2-40B4-BE49-F238E27FC236}">
                <a16:creationId xmlns:a16="http://schemas.microsoft.com/office/drawing/2014/main" id="{47DD7B8C-C7F9-4670-9830-ED515BADF7C8}"/>
              </a:ext>
            </a:extLst>
          </p:cNvPr>
          <p:cNvGrpSpPr/>
          <p:nvPr/>
        </p:nvGrpSpPr>
        <p:grpSpPr>
          <a:xfrm>
            <a:off x="17681198" y="-247650"/>
            <a:ext cx="1181100" cy="1181100"/>
            <a:chOff x="0" y="0"/>
            <a:chExt cx="6350000" cy="6350000"/>
          </a:xfrm>
        </p:grpSpPr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041836E6-2CDE-4B9E-9960-16ED5DDE640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37" name="Group 13">
            <a:extLst>
              <a:ext uri="{FF2B5EF4-FFF2-40B4-BE49-F238E27FC236}">
                <a16:creationId xmlns:a16="http://schemas.microsoft.com/office/drawing/2014/main" id="{7387363C-BC73-455F-85FD-93CF915258F1}"/>
              </a:ext>
            </a:extLst>
          </p:cNvPr>
          <p:cNvGrpSpPr/>
          <p:nvPr/>
        </p:nvGrpSpPr>
        <p:grpSpPr>
          <a:xfrm>
            <a:off x="-347523" y="-160020"/>
            <a:ext cx="1181100" cy="1181100"/>
            <a:chOff x="0" y="0"/>
            <a:chExt cx="6350000" cy="6350000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3CA5AF91-85C0-4A48-B2B7-165D41D60B8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8A668E6F-0936-4540-8E13-6F3493A74315}"/>
              </a:ext>
            </a:extLst>
          </p:cNvPr>
          <p:cNvGrpSpPr/>
          <p:nvPr/>
        </p:nvGrpSpPr>
        <p:grpSpPr>
          <a:xfrm>
            <a:off x="-381000" y="9419166"/>
            <a:ext cx="1181100" cy="1181100"/>
            <a:chOff x="0" y="0"/>
            <a:chExt cx="6350000" cy="6350000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9BA0EBE6-B6FE-4E98-AD15-8233C05DA67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C24502A1-0C3B-4234-84E3-988A086A493E}"/>
              </a:ext>
            </a:extLst>
          </p:cNvPr>
          <p:cNvSpPr txBox="1"/>
          <p:nvPr/>
        </p:nvSpPr>
        <p:spPr>
          <a:xfrm>
            <a:off x="5488693" y="9491662"/>
            <a:ext cx="7039175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b="1" spc="359" dirty="0" err="1">
                <a:solidFill>
                  <a:srgbClr val="FFFFFF"/>
                </a:solidFill>
                <a:latin typeface="Glacial Indifference"/>
              </a:rPr>
              <a:t>P.S:Video</a:t>
            </a:r>
            <a:r>
              <a:rPr lang="en-US" sz="2800" b="1" spc="359" dirty="0">
                <a:solidFill>
                  <a:srgbClr val="FFFFFF"/>
                </a:solidFill>
                <a:latin typeface="Glacial Indifference"/>
              </a:rPr>
              <a:t> link in the notes</a:t>
            </a:r>
            <a:endParaRPr lang="en-US" sz="2800" b="1" spc="359" dirty="0">
              <a:solidFill>
                <a:srgbClr val="FFFFFF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28449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2705100"/>
            <a:ext cx="16459200" cy="5546128"/>
            <a:chOff x="-3117716" y="1947827"/>
            <a:chExt cx="21945600" cy="7394837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3618252"/>
              <a:ext cx="21945600" cy="3161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Thank you!</a:t>
              </a:r>
            </a:p>
            <a:p>
              <a:pPr algn="ctr">
                <a:lnSpc>
                  <a:spcPts val="6240"/>
                </a:lnSpc>
              </a:pPr>
              <a:endParaRPr lang="en-US" sz="4800" spc="120" dirty="0">
                <a:solidFill>
                  <a:srgbClr val="8AABCA"/>
                </a:solidFill>
                <a:latin typeface="Source Serif Pro"/>
              </a:endParaRPr>
            </a:p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Do you have any questions?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19478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925290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1555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4678371"/>
              <a:ext cx="21945600" cy="1041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LEAN</a:t>
              </a:r>
              <a:endParaRPr lang="en-US" sz="7200" spc="120" dirty="0">
                <a:solidFill>
                  <a:srgbClr val="8AABCA"/>
                </a:solidFill>
                <a:latin typeface="Source Serif Pro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25173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85031" y="1954819"/>
            <a:ext cx="16001354" cy="2381164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3" name="AutoShape 3"/>
          <p:cNvSpPr/>
          <p:nvPr/>
        </p:nvSpPr>
        <p:spPr>
          <a:xfrm>
            <a:off x="1066154" y="1809664"/>
            <a:ext cx="11131169" cy="2393214"/>
          </a:xfrm>
          <a:prstGeom prst="rect">
            <a:avLst/>
          </a:prstGeom>
          <a:solidFill>
            <a:srgbClr val="8AABCA"/>
          </a:solidFill>
        </p:spPr>
      </p:sp>
      <p:grpSp>
        <p:nvGrpSpPr>
          <p:cNvPr id="4" name="Group 4"/>
          <p:cNvGrpSpPr/>
          <p:nvPr/>
        </p:nvGrpSpPr>
        <p:grpSpPr>
          <a:xfrm>
            <a:off x="1422021" y="2016879"/>
            <a:ext cx="9918236" cy="1004827"/>
            <a:chOff x="0" y="0"/>
            <a:chExt cx="13224315" cy="1339770"/>
          </a:xfrm>
        </p:grpSpPr>
        <p:sp>
          <p:nvSpPr>
            <p:cNvPr id="5" name="TextBox 5"/>
            <p:cNvSpPr txBox="1"/>
            <p:nvPr/>
          </p:nvSpPr>
          <p:spPr>
            <a:xfrm>
              <a:off x="0" y="872081"/>
              <a:ext cx="13224315" cy="46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4315" cy="65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273755"/>
                  </a:solidFill>
                  <a:latin typeface="Montserrat Classic" panose="020B0604020202020204" charset="0"/>
                </a:rPr>
                <a:t>MUDA</a:t>
              </a:r>
              <a:r>
                <a:rPr lang="en-US" sz="3200" dirty="0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3200" dirty="0">
                  <a:solidFill>
                    <a:srgbClr val="273755"/>
                  </a:solidFill>
                  <a:latin typeface="Montserrat Classic" panose="020B0604020202020204" charset="0"/>
                </a:rPr>
                <a:t>(Wasteful)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295400" y="7658100"/>
            <a:ext cx="16001354" cy="2381164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8" name="AutoShape 8"/>
          <p:cNvSpPr/>
          <p:nvPr/>
        </p:nvSpPr>
        <p:spPr>
          <a:xfrm>
            <a:off x="1066154" y="7512945"/>
            <a:ext cx="11131169" cy="2393214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9" name="AutoShape 9"/>
          <p:cNvSpPr/>
          <p:nvPr/>
        </p:nvSpPr>
        <p:spPr>
          <a:xfrm>
            <a:off x="1295400" y="4806459"/>
            <a:ext cx="16001354" cy="2381164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10" name="AutoShape 10"/>
          <p:cNvSpPr/>
          <p:nvPr/>
        </p:nvSpPr>
        <p:spPr>
          <a:xfrm>
            <a:off x="1076523" y="4661305"/>
            <a:ext cx="11131169" cy="2393214"/>
          </a:xfrm>
          <a:prstGeom prst="rect">
            <a:avLst/>
          </a:prstGeom>
          <a:solidFill>
            <a:srgbClr val="8AABCA"/>
          </a:solidFill>
        </p:spPr>
      </p:sp>
      <p:grpSp>
        <p:nvGrpSpPr>
          <p:cNvPr id="11" name="Group 11"/>
          <p:cNvGrpSpPr/>
          <p:nvPr/>
        </p:nvGrpSpPr>
        <p:grpSpPr>
          <a:xfrm rot="5400000">
            <a:off x="4022942" y="3317147"/>
            <a:ext cx="495017" cy="125466"/>
            <a:chOff x="0" y="0"/>
            <a:chExt cx="2004282" cy="508000"/>
          </a:xfrm>
        </p:grpSpPr>
        <p:sp>
          <p:nvSpPr>
            <p:cNvPr id="12" name="Freeform 12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713421" y="3317147"/>
            <a:ext cx="495017" cy="125466"/>
            <a:chOff x="0" y="0"/>
            <a:chExt cx="2004282" cy="508000"/>
          </a:xfrm>
        </p:grpSpPr>
        <p:sp>
          <p:nvSpPr>
            <p:cNvPr id="15" name="Freeform 15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5368182" y="3317147"/>
            <a:ext cx="495017" cy="125466"/>
            <a:chOff x="0" y="0"/>
            <a:chExt cx="2004282" cy="508000"/>
          </a:xfrm>
        </p:grpSpPr>
        <p:sp>
          <p:nvSpPr>
            <p:cNvPr id="18" name="Freeform 18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2677702" y="3317147"/>
            <a:ext cx="495017" cy="125466"/>
            <a:chOff x="0" y="0"/>
            <a:chExt cx="2004282" cy="508000"/>
          </a:xfrm>
        </p:grpSpPr>
        <p:sp>
          <p:nvSpPr>
            <p:cNvPr id="21" name="Freeform 21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9496492" y="3317147"/>
            <a:ext cx="495017" cy="125466"/>
            <a:chOff x="0" y="0"/>
            <a:chExt cx="2004282" cy="508000"/>
          </a:xfrm>
        </p:grpSpPr>
        <p:sp>
          <p:nvSpPr>
            <p:cNvPr id="24" name="Freeform 24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8058661" y="3317147"/>
            <a:ext cx="495017" cy="125466"/>
            <a:chOff x="0" y="0"/>
            <a:chExt cx="2004282" cy="508000"/>
          </a:xfrm>
        </p:grpSpPr>
        <p:sp>
          <p:nvSpPr>
            <p:cNvPr id="27" name="Freeform 27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29" name="AutoShape 29"/>
          <p:cNvSpPr/>
          <p:nvPr/>
        </p:nvSpPr>
        <p:spPr>
          <a:xfrm rot="-5400000">
            <a:off x="7270014" y="-996077"/>
            <a:ext cx="29691" cy="8256896"/>
          </a:xfrm>
          <a:prstGeom prst="rect">
            <a:avLst/>
          </a:prstGeom>
          <a:solidFill>
            <a:srgbClr val="191919"/>
          </a:solidFill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5384489" y="2886325"/>
            <a:ext cx="462401" cy="46240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729729" y="2886325"/>
            <a:ext cx="462401" cy="462401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134668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Oswald"/>
              </a:rPr>
              <a:t>2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2694010" y="2886325"/>
            <a:ext cx="462401" cy="46240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4039250" y="2886325"/>
            <a:ext cx="462401" cy="462401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9512800" y="2886325"/>
            <a:ext cx="462401" cy="46240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8074969" y="2886325"/>
            <a:ext cx="462401" cy="462401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 rot="5400000">
            <a:off x="11030016" y="3317147"/>
            <a:ext cx="495017" cy="125466"/>
            <a:chOff x="0" y="0"/>
            <a:chExt cx="2004282" cy="508000"/>
          </a:xfrm>
        </p:grpSpPr>
        <p:sp>
          <p:nvSpPr>
            <p:cNvPr id="38" name="Freeform 38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1046324" y="2886325"/>
            <a:ext cx="462401" cy="462401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12800" y="7658100"/>
            <a:ext cx="1039418" cy="211007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rcRect l="2694" r="2694"/>
          <a:stretch>
            <a:fillRect/>
          </a:stretch>
        </p:blipFill>
        <p:spPr>
          <a:xfrm>
            <a:off x="7330710" y="4560979"/>
            <a:ext cx="2411720" cy="2336324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2767774" y="2590963"/>
            <a:ext cx="4037068" cy="11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Waste detection</a:t>
            </a:r>
          </a:p>
          <a:p>
            <a:pPr marL="346710" lvl="1" indent="-173355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Minimum amount of input</a:t>
            </a:r>
          </a:p>
          <a:p>
            <a:pPr marL="346710" lvl="1" indent="-173355" algn="l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Value creation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495071" y="8007913"/>
            <a:ext cx="9918236" cy="1030535"/>
            <a:chOff x="0" y="-9525"/>
            <a:chExt cx="13224315" cy="1374048"/>
          </a:xfrm>
        </p:grpSpPr>
        <p:sp>
          <p:nvSpPr>
            <p:cNvPr id="45" name="TextBox 45"/>
            <p:cNvSpPr txBox="1"/>
            <p:nvPr/>
          </p:nvSpPr>
          <p:spPr>
            <a:xfrm>
              <a:off x="0" y="872080"/>
              <a:ext cx="13224315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2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00000"/>
                  </a:solidFill>
                  <a:latin typeface="Source Serif Pro" panose="020B0604020202020204" charset="0"/>
                </a:rPr>
                <a:t>Overload on the human factor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13224315" cy="65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273755"/>
                  </a:solidFill>
                  <a:latin typeface="Montserrat Classic" panose="020B0604020202020204" charset="0"/>
                </a:rPr>
                <a:t>MURI (Overburden)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767774" y="8317542"/>
            <a:ext cx="4037068" cy="11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Workforce stress</a:t>
            </a:r>
          </a:p>
          <a:p>
            <a:pPr marL="346710" lvl="1" indent="-173355" algn="l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Decrease human productivity</a:t>
            </a:r>
          </a:p>
          <a:p>
            <a:pPr marL="346710" lvl="1" indent="-173355" algn="l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Decrease Motivation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401720" y="4910432"/>
            <a:ext cx="9918236" cy="1030535"/>
            <a:chOff x="0" y="-9525"/>
            <a:chExt cx="13224315" cy="1374048"/>
          </a:xfrm>
        </p:grpSpPr>
        <p:sp>
          <p:nvSpPr>
            <p:cNvPr id="49" name="TextBox 49"/>
            <p:cNvSpPr txBox="1"/>
            <p:nvPr/>
          </p:nvSpPr>
          <p:spPr>
            <a:xfrm>
              <a:off x="0" y="872080"/>
              <a:ext cx="13224315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82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00000"/>
                  </a:solidFill>
                  <a:latin typeface="Source Serif Pro" panose="020B0604020202020204" charset="0"/>
                </a:rPr>
                <a:t>Waste due to non-uniformity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13224315" cy="65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273755"/>
                  </a:solidFill>
                  <a:latin typeface="Montserrat Classic" panose="020B0604020202020204" charset="0"/>
                </a:rPr>
                <a:t>MURA</a:t>
              </a:r>
              <a:r>
                <a:rPr lang="en-US" sz="3200" u="none" dirty="0">
                  <a:solidFill>
                    <a:srgbClr val="273755"/>
                  </a:solidFill>
                  <a:latin typeface="Montserrat Classic" panose="020B0604020202020204" charset="0"/>
                </a:rPr>
                <a:t> (</a:t>
              </a:r>
              <a:r>
                <a:rPr lang="en-US" sz="3200" dirty="0">
                  <a:solidFill>
                    <a:srgbClr val="273755"/>
                  </a:solidFill>
                  <a:latin typeface="Montserrat Classic" panose="020B0604020202020204" charset="0"/>
                </a:rPr>
                <a:t>Unevenness</a:t>
              </a:r>
              <a:r>
                <a:rPr lang="en-US" sz="3200" u="none" dirty="0">
                  <a:solidFill>
                    <a:srgbClr val="273755"/>
                  </a:solidFill>
                  <a:latin typeface="Montserrat Classic" panose="020B0604020202020204" charset="0"/>
                </a:rPr>
                <a:t>)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2778143" y="5605031"/>
            <a:ext cx="4037068" cy="7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Waste due to inconsistency</a:t>
            </a:r>
          </a:p>
          <a:p>
            <a:pPr marL="346710" lvl="1" indent="-173355" algn="l">
              <a:lnSpc>
                <a:spcPts val="2982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Serif Pro" panose="020B0604020202020204" charset="0"/>
              </a:rPr>
              <a:t>Avoid effort fluctuation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143909" y="3921349"/>
            <a:ext cx="1200184" cy="409883"/>
            <a:chOff x="0" y="0"/>
            <a:chExt cx="1600245" cy="546511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47625"/>
              <a:ext cx="1600245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INVENTORY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332269"/>
              <a:ext cx="1600245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5479907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 dirty="0">
                <a:solidFill>
                  <a:srgbClr val="FFFFFF"/>
                </a:solidFill>
                <a:latin typeface="Aileron Regular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25147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 dirty="0">
                <a:solidFill>
                  <a:srgbClr val="FFFFFF"/>
                </a:solidFill>
                <a:latin typeface="Aileron Regular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70387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Aileron Regular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628131" y="3012181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Aileron Regular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134668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Aileron Regular"/>
              </a:rPr>
              <a:t>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789428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Aileron Regular"/>
              </a:rPr>
              <a:t>1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5015598" y="3904639"/>
            <a:ext cx="1200184" cy="409883"/>
            <a:chOff x="0" y="0"/>
            <a:chExt cx="1600245" cy="546511"/>
          </a:xfrm>
        </p:grpSpPr>
        <p:sp>
          <p:nvSpPr>
            <p:cNvPr id="62" name="TextBox 62"/>
            <p:cNvSpPr txBox="1"/>
            <p:nvPr/>
          </p:nvSpPr>
          <p:spPr>
            <a:xfrm>
              <a:off x="0" y="-47625"/>
              <a:ext cx="1600245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REWORK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332269"/>
              <a:ext cx="1600245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2262386" y="3921349"/>
            <a:ext cx="1200184" cy="409883"/>
            <a:chOff x="0" y="0"/>
            <a:chExt cx="1600245" cy="546511"/>
          </a:xfrm>
        </p:grpSpPr>
        <p:sp>
          <p:nvSpPr>
            <p:cNvPr id="65" name="TextBox 65"/>
            <p:cNvSpPr txBox="1"/>
            <p:nvPr/>
          </p:nvSpPr>
          <p:spPr>
            <a:xfrm>
              <a:off x="0" y="-47625"/>
              <a:ext cx="1600245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 dirty="0">
                  <a:solidFill>
                    <a:srgbClr val="191919"/>
                  </a:solidFill>
                  <a:latin typeface="Aileron Regular Bold"/>
                </a:rPr>
                <a:t>WAITING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332269"/>
              <a:ext cx="1600245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6360838" y="3904639"/>
            <a:ext cx="1200184" cy="408953"/>
            <a:chOff x="0" y="0"/>
            <a:chExt cx="1600245" cy="545270"/>
          </a:xfrm>
        </p:grpSpPr>
        <p:sp>
          <p:nvSpPr>
            <p:cNvPr id="68" name="TextBox 68"/>
            <p:cNvSpPr txBox="1"/>
            <p:nvPr/>
          </p:nvSpPr>
          <p:spPr>
            <a:xfrm>
              <a:off x="0" y="-47625"/>
              <a:ext cx="1600245" cy="284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MOTION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331029"/>
              <a:ext cx="1600245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483192" y="3903709"/>
            <a:ext cx="1714131" cy="409883"/>
            <a:chOff x="0" y="0"/>
            <a:chExt cx="2285508" cy="546511"/>
          </a:xfrm>
        </p:grpSpPr>
        <p:sp>
          <p:nvSpPr>
            <p:cNvPr id="71" name="TextBox 71"/>
            <p:cNvSpPr txBox="1"/>
            <p:nvPr/>
          </p:nvSpPr>
          <p:spPr>
            <a:xfrm>
              <a:off x="0" y="-47625"/>
              <a:ext cx="2285508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TRANSPORTATION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332269"/>
              <a:ext cx="2285508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377315" y="3921349"/>
            <a:ext cx="1786271" cy="409883"/>
            <a:chOff x="0" y="0"/>
            <a:chExt cx="2381694" cy="546511"/>
          </a:xfrm>
        </p:grpSpPr>
        <p:sp>
          <p:nvSpPr>
            <p:cNvPr id="74" name="TextBox 74"/>
            <p:cNvSpPr txBox="1"/>
            <p:nvPr/>
          </p:nvSpPr>
          <p:spPr>
            <a:xfrm>
              <a:off x="0" y="-47625"/>
              <a:ext cx="2381694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OVERPRODUCTION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332269"/>
              <a:ext cx="2381694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r>
                <a:rPr lang="en-US" sz="879" spc="28">
                  <a:solidFill>
                    <a:srgbClr val="191919"/>
                  </a:solidFill>
                  <a:latin typeface="Aileron Regular"/>
                </a:rPr>
                <a:t> 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1141742" y="3005044"/>
            <a:ext cx="271565" cy="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</a:pPr>
            <a:r>
              <a:rPr lang="en-US" sz="1367" spc="138">
                <a:solidFill>
                  <a:srgbClr val="FFFFFF"/>
                </a:solidFill>
                <a:latin typeface="Aileron Regular"/>
              </a:rPr>
              <a:t>7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7841860" y="3920418"/>
            <a:ext cx="1200184" cy="409883"/>
            <a:chOff x="0" y="0"/>
            <a:chExt cx="1600245" cy="546511"/>
          </a:xfrm>
        </p:grpSpPr>
        <p:sp>
          <p:nvSpPr>
            <p:cNvPr id="78" name="TextBox 78"/>
            <p:cNvSpPr txBox="1"/>
            <p:nvPr/>
          </p:nvSpPr>
          <p:spPr>
            <a:xfrm>
              <a:off x="0" y="-47625"/>
              <a:ext cx="1600245" cy="2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5"/>
                </a:lnSpc>
              </a:pPr>
              <a:r>
                <a:rPr lang="en-US" sz="1172" spc="141">
                  <a:solidFill>
                    <a:srgbClr val="191919"/>
                  </a:solidFill>
                  <a:latin typeface="Aileron Regular Bold"/>
                </a:rPr>
                <a:t>PROCESSING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332269"/>
              <a:ext cx="1600245" cy="21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0"/>
                </a:lnSpc>
              </a:pPr>
              <a:r>
                <a:rPr lang="en-US" sz="879" spc="28">
                  <a:solidFill>
                    <a:srgbClr val="191919"/>
                  </a:solidFill>
                  <a:latin typeface="Aileron Regular"/>
                </a:rPr>
                <a:t> 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9FDD37-A1AE-410D-9F64-D2972910EA66}"/>
              </a:ext>
            </a:extLst>
          </p:cNvPr>
          <p:cNvGrpSpPr/>
          <p:nvPr/>
        </p:nvGrpSpPr>
        <p:grpSpPr>
          <a:xfrm>
            <a:off x="0" y="-38100"/>
            <a:ext cx="18288000" cy="1662948"/>
            <a:chOff x="0" y="0"/>
            <a:chExt cx="18288000" cy="1662948"/>
          </a:xfrm>
        </p:grpSpPr>
        <p:sp>
          <p:nvSpPr>
            <p:cNvPr id="89" name="AutoShape 20">
              <a:extLst>
                <a:ext uri="{FF2B5EF4-FFF2-40B4-BE49-F238E27FC236}">
                  <a16:creationId xmlns:a16="http://schemas.microsoft.com/office/drawing/2014/main" id="{77623CFB-4A33-4200-8570-28A8BE61ABFC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TextBox 21">
              <a:extLst>
                <a:ext uri="{FF2B5EF4-FFF2-40B4-BE49-F238E27FC236}">
                  <a16:creationId xmlns:a16="http://schemas.microsoft.com/office/drawing/2014/main" id="{7369D14D-516C-40CD-89EB-0396B44E0709}"/>
                </a:ext>
              </a:extLst>
            </p:cNvPr>
            <p:cNvSpPr txBox="1"/>
            <p:nvPr/>
          </p:nvSpPr>
          <p:spPr>
            <a:xfrm>
              <a:off x="3462570" y="138615"/>
              <a:ext cx="11010922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LEAN PRINCIPLES-OHNO</a:t>
              </a:r>
            </a:p>
          </p:txBody>
        </p:sp>
        <p:pic>
          <p:nvPicPr>
            <p:cNvPr id="91" name="Picture 23">
              <a:extLst>
                <a:ext uri="{FF2B5EF4-FFF2-40B4-BE49-F238E27FC236}">
                  <a16:creationId xmlns:a16="http://schemas.microsoft.com/office/drawing/2014/main" id="{523406AF-F629-45A8-8D9D-417A4E40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508764" y="1085142"/>
              <a:ext cx="7040725" cy="11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/>
      <p:bldP spid="47" grpId="0"/>
      <p:bldP spid="51" grpId="0"/>
      <p:bldP spid="55" grpId="0"/>
      <p:bldP spid="56" grpId="0"/>
      <p:bldP spid="57" grpId="0"/>
      <p:bldP spid="58" grpId="0"/>
      <p:bldP spid="59" grpId="0"/>
      <p:bldP spid="60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3048000" y="2628900"/>
            <a:ext cx="4877563" cy="5404554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5" name="AutoShape 5"/>
          <p:cNvSpPr/>
          <p:nvPr/>
        </p:nvSpPr>
        <p:spPr>
          <a:xfrm>
            <a:off x="2209800" y="3009900"/>
            <a:ext cx="4877563" cy="5423569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6" name="AutoShape 6"/>
          <p:cNvSpPr/>
          <p:nvPr/>
        </p:nvSpPr>
        <p:spPr>
          <a:xfrm>
            <a:off x="12192000" y="2619464"/>
            <a:ext cx="4877563" cy="5404554"/>
          </a:xfrm>
          <a:prstGeom prst="rect">
            <a:avLst/>
          </a:prstGeom>
          <a:solidFill>
            <a:srgbClr val="273755"/>
          </a:solidFill>
        </p:spPr>
      </p:sp>
      <p:sp>
        <p:nvSpPr>
          <p:cNvPr id="7" name="AutoShape 7"/>
          <p:cNvSpPr/>
          <p:nvPr/>
        </p:nvSpPr>
        <p:spPr>
          <a:xfrm>
            <a:off x="11298146" y="2987040"/>
            <a:ext cx="4877563" cy="5423569"/>
          </a:xfrm>
          <a:prstGeom prst="rect">
            <a:avLst/>
          </a:prstGeom>
          <a:solidFill>
            <a:srgbClr val="8AABCA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3888" r="6628" b="7752"/>
          <a:stretch>
            <a:fillRect/>
          </a:stretch>
        </p:blipFill>
        <p:spPr>
          <a:xfrm>
            <a:off x="2949825" y="5193725"/>
            <a:ext cx="3618867" cy="2489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5108" r="13219"/>
          <a:stretch>
            <a:fillRect/>
          </a:stretch>
        </p:blipFill>
        <p:spPr>
          <a:xfrm>
            <a:off x="12057967" y="4965260"/>
            <a:ext cx="3468621" cy="2910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Group 19"/>
          <p:cNvGrpSpPr/>
          <p:nvPr/>
        </p:nvGrpSpPr>
        <p:grpSpPr>
          <a:xfrm>
            <a:off x="2732356" y="3442295"/>
            <a:ext cx="3832452" cy="1437187"/>
            <a:chOff x="0" y="-28575"/>
            <a:chExt cx="5109936" cy="191625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5109936" cy="92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273755"/>
                  </a:solidFill>
                  <a:latin typeface="Montserrat Classic" panose="020B0604020202020204" charset="0"/>
                </a:rPr>
                <a:t>KAIZEN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376143"/>
              <a:ext cx="5109936" cy="511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6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42197" y="3528073"/>
            <a:ext cx="4500162" cy="1437187"/>
            <a:chOff x="0" y="-28575"/>
            <a:chExt cx="6000216" cy="191625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6000216" cy="951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8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273755"/>
                  </a:solidFill>
                  <a:latin typeface="Montserrat Classic" panose="020B0604020202020204" charset="0"/>
                </a:rPr>
                <a:t>Lean</a:t>
              </a:r>
              <a:r>
                <a:rPr lang="en-US" sz="4800" dirty="0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800" dirty="0">
                  <a:solidFill>
                    <a:srgbClr val="273755"/>
                  </a:solidFill>
                  <a:latin typeface="Montserrat Classic" panose="020B0604020202020204" charset="0"/>
                </a:rPr>
                <a:t>six</a:t>
              </a:r>
              <a:r>
                <a:rPr lang="en-US" sz="4800" dirty="0">
                  <a:solidFill>
                    <a:srgbClr val="000000"/>
                  </a:solidFill>
                  <a:latin typeface="HK Grotesk Bold Bold"/>
                </a:rPr>
                <a:t> </a:t>
              </a:r>
              <a:r>
                <a:rPr lang="en-US" sz="4800" dirty="0">
                  <a:solidFill>
                    <a:srgbClr val="273755"/>
                  </a:solidFill>
                  <a:latin typeface="Montserrat Classic" panose="020B0604020202020204" charset="0"/>
                </a:rPr>
                <a:t>sigma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376143"/>
              <a:ext cx="6000216" cy="511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6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8B3F12-D968-415E-BB74-DE739DA95545}"/>
              </a:ext>
            </a:extLst>
          </p:cNvPr>
          <p:cNvGrpSpPr/>
          <p:nvPr/>
        </p:nvGrpSpPr>
        <p:grpSpPr>
          <a:xfrm>
            <a:off x="0" y="0"/>
            <a:ext cx="18288000" cy="1662948"/>
            <a:chOff x="0" y="0"/>
            <a:chExt cx="18288000" cy="1662948"/>
          </a:xfrm>
        </p:grpSpPr>
        <p:sp>
          <p:nvSpPr>
            <p:cNvPr id="8" name="AutoShape 20">
              <a:extLst>
                <a:ext uri="{FF2B5EF4-FFF2-40B4-BE49-F238E27FC236}">
                  <a16:creationId xmlns:a16="http://schemas.microsoft.com/office/drawing/2014/main" id="{F894B615-7218-436F-B628-364934020F8E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0CDB83E-5938-4116-A51E-D5A08CD5C867}"/>
                </a:ext>
              </a:extLst>
            </p:cNvPr>
            <p:cNvSpPr txBox="1"/>
            <p:nvPr/>
          </p:nvSpPr>
          <p:spPr>
            <a:xfrm>
              <a:off x="5092086" y="95284"/>
              <a:ext cx="8172781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LEAN FRAMEWORKS</a:t>
              </a:r>
            </a:p>
          </p:txBody>
        </p:sp>
        <p:pic>
          <p:nvPicPr>
            <p:cNvPr id="11" name="Picture 23">
              <a:extLst>
                <a:ext uri="{FF2B5EF4-FFF2-40B4-BE49-F238E27FC236}">
                  <a16:creationId xmlns:a16="http://schemas.microsoft.com/office/drawing/2014/main" id="{01C41D6A-B3FF-4DBC-B431-31E04F2F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508764" y="1085142"/>
              <a:ext cx="7040725" cy="11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0">
            <a:extLst>
              <a:ext uri="{FF2B5EF4-FFF2-40B4-BE49-F238E27FC236}">
                <a16:creationId xmlns:a16="http://schemas.microsoft.com/office/drawing/2014/main" id="{DD2F7E07-6FAE-4ADC-98B7-D9C39A47C706}"/>
              </a:ext>
            </a:extLst>
          </p:cNvPr>
          <p:cNvSpPr/>
          <p:nvPr/>
        </p:nvSpPr>
        <p:spPr>
          <a:xfrm>
            <a:off x="0" y="-38100"/>
            <a:ext cx="19012602" cy="10630339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047399" y="3704582"/>
            <a:ext cx="16459200" cy="3030236"/>
            <a:chOff x="-3117716" y="3280470"/>
            <a:chExt cx="21945600" cy="4040314"/>
          </a:xfrm>
        </p:grpSpPr>
        <p:sp>
          <p:nvSpPr>
            <p:cNvPr id="5" name="TextBox 5"/>
            <p:cNvSpPr txBox="1"/>
            <p:nvPr/>
          </p:nvSpPr>
          <p:spPr>
            <a:xfrm>
              <a:off x="-3117716" y="4678371"/>
              <a:ext cx="21945600" cy="1041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8AABCA"/>
                  </a:solidFill>
                  <a:latin typeface="Source Serif Pro"/>
                </a:rPr>
                <a:t>AGILE</a:t>
              </a:r>
              <a:endParaRPr lang="en-US" sz="7200" spc="120" dirty="0">
                <a:solidFill>
                  <a:srgbClr val="8AABCA"/>
                </a:solidFill>
                <a:latin typeface="Source Serif Pro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6610016" y="3280470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6711616" y="7231027"/>
              <a:ext cx="2286936" cy="89757"/>
            </a:xfrm>
            <a:prstGeom prst="rect">
              <a:avLst/>
            </a:prstGeom>
            <a:solidFill>
              <a:srgbClr val="8AABCA"/>
            </a:solidFill>
          </p:spPr>
        </p:sp>
      </p:grpSp>
    </p:spTree>
    <p:extLst>
      <p:ext uri="{BB962C8B-B14F-4D97-AF65-F5344CB8AC3E}">
        <p14:creationId xmlns:p14="http://schemas.microsoft.com/office/powerpoint/2010/main" val="7685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itting, blue, table, water&#10;&#10;Description automatically generated">
            <a:extLst>
              <a:ext uri="{FF2B5EF4-FFF2-40B4-BE49-F238E27FC236}">
                <a16:creationId xmlns:a16="http://schemas.microsoft.com/office/drawing/2014/main" id="{88AC5CCD-AF58-42AB-89A7-6849AC75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532" y="1655328"/>
            <a:ext cx="6228468" cy="5076381"/>
          </a:xfrm>
          <a:prstGeom prst="rect">
            <a:avLst/>
          </a:prstGeom>
        </p:spPr>
      </p:pic>
      <p:sp>
        <p:nvSpPr>
          <p:cNvPr id="9" name="AutoShape 60">
            <a:extLst>
              <a:ext uri="{FF2B5EF4-FFF2-40B4-BE49-F238E27FC236}">
                <a16:creationId xmlns:a16="http://schemas.microsoft.com/office/drawing/2014/main" id="{57DA18DD-1BCE-4388-9F2B-E5F125A5202B}"/>
              </a:ext>
            </a:extLst>
          </p:cNvPr>
          <p:cNvSpPr/>
          <p:nvPr/>
        </p:nvSpPr>
        <p:spPr>
          <a:xfrm>
            <a:off x="-15240" y="1714500"/>
            <a:ext cx="18288000" cy="8649139"/>
          </a:xfrm>
          <a:prstGeom prst="rect">
            <a:avLst/>
          </a:prstGeom>
          <a:solidFill>
            <a:srgbClr val="8AABCA">
              <a:alpha val="72000"/>
            </a:srgbClr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9866BC3-F686-4E2B-8795-24E324DB2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631051"/>
              </p:ext>
            </p:extLst>
          </p:nvPr>
        </p:nvGraphicFramePr>
        <p:xfrm>
          <a:off x="-2286000" y="1828362"/>
          <a:ext cx="19046825" cy="8649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099DC2B-43E8-44F3-85A5-1133C5C2704B}"/>
              </a:ext>
            </a:extLst>
          </p:cNvPr>
          <p:cNvGrpSpPr/>
          <p:nvPr/>
        </p:nvGrpSpPr>
        <p:grpSpPr>
          <a:xfrm>
            <a:off x="0" y="-7620"/>
            <a:ext cx="18288000" cy="1662948"/>
            <a:chOff x="0" y="0"/>
            <a:chExt cx="18288000" cy="1662948"/>
          </a:xfrm>
        </p:grpSpPr>
        <p:sp>
          <p:nvSpPr>
            <p:cNvPr id="19" name="AutoShape 20">
              <a:extLst>
                <a:ext uri="{FF2B5EF4-FFF2-40B4-BE49-F238E27FC236}">
                  <a16:creationId xmlns:a16="http://schemas.microsoft.com/office/drawing/2014/main" id="{AC24F702-1536-494E-AB58-510641914A08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63CC2BFD-0189-414F-9510-8FA5D7616604}"/>
                </a:ext>
              </a:extLst>
            </p:cNvPr>
            <p:cNvSpPr txBox="1"/>
            <p:nvPr/>
          </p:nvSpPr>
          <p:spPr>
            <a:xfrm>
              <a:off x="4412943" y="152080"/>
              <a:ext cx="9462114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WHAT IS AN AGILE MINDSET?</a:t>
              </a:r>
            </a:p>
          </p:txBody>
        </p:sp>
        <p:pic>
          <p:nvPicPr>
            <p:cNvPr id="21" name="Picture 23">
              <a:extLst>
                <a:ext uri="{FF2B5EF4-FFF2-40B4-BE49-F238E27FC236}">
                  <a16:creationId xmlns:a16="http://schemas.microsoft.com/office/drawing/2014/main" id="{2AA9CAC2-6B85-4989-A563-2657EE6B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508764" y="1085142"/>
              <a:ext cx="7040725" cy="118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0">
            <a:extLst>
              <a:ext uri="{FF2B5EF4-FFF2-40B4-BE49-F238E27FC236}">
                <a16:creationId xmlns:a16="http://schemas.microsoft.com/office/drawing/2014/main" id="{F7841256-CB14-4331-9FA2-20F2A2D0BE22}"/>
              </a:ext>
            </a:extLst>
          </p:cNvPr>
          <p:cNvSpPr/>
          <p:nvPr/>
        </p:nvSpPr>
        <p:spPr>
          <a:xfrm>
            <a:off x="0" y="1701048"/>
            <a:ext cx="18288000" cy="8624052"/>
          </a:xfrm>
          <a:prstGeom prst="rect">
            <a:avLst/>
          </a:prstGeom>
          <a:solidFill>
            <a:srgbClr val="8AABC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3423049-4AA0-494C-9B08-1F04B99BB823}"/>
              </a:ext>
            </a:extLst>
          </p:cNvPr>
          <p:cNvSpPr/>
          <p:nvPr/>
        </p:nvSpPr>
        <p:spPr>
          <a:xfrm>
            <a:off x="7045976" y="6822591"/>
            <a:ext cx="7122909" cy="3120145"/>
          </a:xfrm>
          <a:prstGeom prst="rightArrow">
            <a:avLst/>
          </a:prstGeom>
          <a:solidFill>
            <a:srgbClr val="273755"/>
          </a:solidFill>
          <a:ln>
            <a:noFill/>
          </a:ln>
          <a:scene3d>
            <a:camera prst="perspectiveRelaxed">
              <a:rot lat="17400000" lon="0" rev="0"/>
            </a:camera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CC284C-7654-419D-AD6E-11B17C8DD51A}"/>
              </a:ext>
            </a:extLst>
          </p:cNvPr>
          <p:cNvGrpSpPr/>
          <p:nvPr/>
        </p:nvGrpSpPr>
        <p:grpSpPr>
          <a:xfrm>
            <a:off x="8120728" y="4080669"/>
            <a:ext cx="3335163" cy="3996486"/>
            <a:chOff x="3014071" y="1387840"/>
            <a:chExt cx="3335163" cy="3996486"/>
          </a:xfrm>
        </p:grpSpPr>
        <p:sp>
          <p:nvSpPr>
            <p:cNvPr id="69" name="Oval 3">
              <a:extLst>
                <a:ext uri="{FF2B5EF4-FFF2-40B4-BE49-F238E27FC236}">
                  <a16:creationId xmlns:a16="http://schemas.microsoft.com/office/drawing/2014/main" id="{829AB1B4-DDAC-4066-A747-4933FEC3F751}"/>
                </a:ext>
              </a:extLst>
            </p:cNvPr>
            <p:cNvSpPr/>
            <p:nvPr/>
          </p:nvSpPr>
          <p:spPr>
            <a:xfrm>
              <a:off x="3014071" y="1774128"/>
              <a:ext cx="427622" cy="925396"/>
            </a:xfrm>
            <a:custGeom>
              <a:avLst/>
              <a:gdLst/>
              <a:ahLst/>
              <a:cxnLst/>
              <a:rect l="l" t="t" r="r" b="b"/>
              <a:pathLst>
                <a:path w="791187" h="1712168">
                  <a:moveTo>
                    <a:pt x="224100" y="0"/>
                  </a:moveTo>
                  <a:lnTo>
                    <a:pt x="791187" y="327408"/>
                  </a:lnTo>
                  <a:cubicBezTo>
                    <a:pt x="704497" y="484101"/>
                    <a:pt x="655320" y="664350"/>
                    <a:pt x="655320" y="856084"/>
                  </a:cubicBezTo>
                  <a:cubicBezTo>
                    <a:pt x="655320" y="1047818"/>
                    <a:pt x="704497" y="1228067"/>
                    <a:pt x="791187" y="1384760"/>
                  </a:cubicBezTo>
                  <a:lnTo>
                    <a:pt x="224099" y="1712168"/>
                  </a:lnTo>
                  <a:cubicBezTo>
                    <a:pt x="81066" y="1459381"/>
                    <a:pt x="0" y="1167199"/>
                    <a:pt x="0" y="856084"/>
                  </a:cubicBezTo>
                  <a:cubicBezTo>
                    <a:pt x="0" y="544969"/>
                    <a:pt x="81066" y="252787"/>
                    <a:pt x="2241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3">
              <a:extLst>
                <a:ext uri="{FF2B5EF4-FFF2-40B4-BE49-F238E27FC236}">
                  <a16:creationId xmlns:a16="http://schemas.microsoft.com/office/drawing/2014/main" id="{EA5488BE-EB99-4646-8C20-7596AD8CC143}"/>
                </a:ext>
              </a:extLst>
            </p:cNvPr>
            <p:cNvSpPr/>
            <p:nvPr/>
          </p:nvSpPr>
          <p:spPr>
            <a:xfrm rot="7200000">
              <a:off x="3380790" y="2409304"/>
              <a:ext cx="427621" cy="925396"/>
            </a:xfrm>
            <a:custGeom>
              <a:avLst/>
              <a:gdLst/>
              <a:ahLst/>
              <a:cxnLst/>
              <a:rect l="l" t="t" r="r" b="b"/>
              <a:pathLst>
                <a:path w="791186" h="1712168">
                  <a:moveTo>
                    <a:pt x="567087" y="0"/>
                  </a:moveTo>
                  <a:cubicBezTo>
                    <a:pt x="710121" y="252787"/>
                    <a:pt x="791186" y="544969"/>
                    <a:pt x="791186" y="856084"/>
                  </a:cubicBezTo>
                  <a:cubicBezTo>
                    <a:pt x="791186" y="1167199"/>
                    <a:pt x="710121" y="1459381"/>
                    <a:pt x="567087" y="1712168"/>
                  </a:cubicBezTo>
                  <a:lnTo>
                    <a:pt x="0" y="1384760"/>
                  </a:lnTo>
                  <a:cubicBezTo>
                    <a:pt x="86690" y="1228067"/>
                    <a:pt x="135866" y="1047818"/>
                    <a:pt x="135866" y="856084"/>
                  </a:cubicBezTo>
                  <a:cubicBezTo>
                    <a:pt x="135866" y="664350"/>
                    <a:pt x="86690" y="484102"/>
                    <a:pt x="0" y="327408"/>
                  </a:cubicBezTo>
                  <a:close/>
                </a:path>
              </a:pathLst>
            </a:custGeom>
            <a:solidFill>
              <a:srgbClr val="27375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Oval 3">
              <a:extLst>
                <a:ext uri="{FF2B5EF4-FFF2-40B4-BE49-F238E27FC236}">
                  <a16:creationId xmlns:a16="http://schemas.microsoft.com/office/drawing/2014/main" id="{42A4CF70-AAD8-416E-A081-14039AFBA7C8}"/>
                </a:ext>
              </a:extLst>
            </p:cNvPr>
            <p:cNvSpPr/>
            <p:nvPr/>
          </p:nvSpPr>
          <p:spPr>
            <a:xfrm rot="7200000">
              <a:off x="4139018" y="1116415"/>
              <a:ext cx="568580" cy="1210341"/>
            </a:xfrm>
            <a:custGeom>
              <a:avLst/>
              <a:gdLst/>
              <a:ahLst/>
              <a:cxnLst/>
              <a:rect l="l" t="t" r="r" b="b"/>
              <a:pathLst>
                <a:path w="568580" h="1210341">
                  <a:moveTo>
                    <a:pt x="135370" y="1210341"/>
                  </a:moveTo>
                  <a:cubicBezTo>
                    <a:pt x="58064" y="1073715"/>
                    <a:pt x="14249" y="915795"/>
                    <a:pt x="14249" y="747643"/>
                  </a:cubicBezTo>
                  <a:cubicBezTo>
                    <a:pt x="14249" y="580971"/>
                    <a:pt x="57296" y="424352"/>
                    <a:pt x="133560" y="288681"/>
                  </a:cubicBezTo>
                  <a:lnTo>
                    <a:pt x="0" y="208431"/>
                  </a:lnTo>
                  <a:lnTo>
                    <a:pt x="540814" y="0"/>
                  </a:lnTo>
                  <a:lnTo>
                    <a:pt x="568580" y="550068"/>
                  </a:lnTo>
                  <a:lnTo>
                    <a:pt x="437427" y="471263"/>
                  </a:lnTo>
                  <a:cubicBezTo>
                    <a:pt x="393156" y="553544"/>
                    <a:pt x="368437" y="647707"/>
                    <a:pt x="368437" y="747643"/>
                  </a:cubicBezTo>
                  <a:cubicBezTo>
                    <a:pt x="368437" y="851272"/>
                    <a:pt x="395017" y="948694"/>
                    <a:pt x="441871" y="10333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Oval 3">
              <a:extLst>
                <a:ext uri="{FF2B5EF4-FFF2-40B4-BE49-F238E27FC236}">
                  <a16:creationId xmlns:a16="http://schemas.microsoft.com/office/drawing/2014/main" id="{EC26E581-E936-4CE3-B108-D271B27F4AA3}"/>
                </a:ext>
              </a:extLst>
            </p:cNvPr>
            <p:cNvSpPr/>
            <p:nvPr/>
          </p:nvSpPr>
          <p:spPr>
            <a:xfrm rot="3600000">
              <a:off x="3380790" y="1138953"/>
              <a:ext cx="427622" cy="925396"/>
            </a:xfrm>
            <a:custGeom>
              <a:avLst/>
              <a:gdLst/>
              <a:ahLst/>
              <a:cxnLst/>
              <a:rect l="l" t="t" r="r" b="b"/>
              <a:pathLst>
                <a:path w="791187" h="1712168">
                  <a:moveTo>
                    <a:pt x="224100" y="0"/>
                  </a:moveTo>
                  <a:lnTo>
                    <a:pt x="791187" y="327408"/>
                  </a:lnTo>
                  <a:cubicBezTo>
                    <a:pt x="704497" y="484101"/>
                    <a:pt x="655320" y="664350"/>
                    <a:pt x="655320" y="856084"/>
                  </a:cubicBezTo>
                  <a:cubicBezTo>
                    <a:pt x="655320" y="1047818"/>
                    <a:pt x="704497" y="1228067"/>
                    <a:pt x="791187" y="1384760"/>
                  </a:cubicBezTo>
                  <a:lnTo>
                    <a:pt x="224099" y="1712168"/>
                  </a:lnTo>
                  <a:cubicBezTo>
                    <a:pt x="81066" y="1459381"/>
                    <a:pt x="0" y="1167199"/>
                    <a:pt x="0" y="856084"/>
                  </a:cubicBezTo>
                  <a:cubicBezTo>
                    <a:pt x="0" y="544969"/>
                    <a:pt x="81066" y="252787"/>
                    <a:pt x="2241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3">
              <a:extLst>
                <a:ext uri="{FF2B5EF4-FFF2-40B4-BE49-F238E27FC236}">
                  <a16:creationId xmlns:a16="http://schemas.microsoft.com/office/drawing/2014/main" id="{BE10A486-6C07-43A7-B47D-93928EB32F81}"/>
                </a:ext>
              </a:extLst>
            </p:cNvPr>
            <p:cNvSpPr/>
            <p:nvPr/>
          </p:nvSpPr>
          <p:spPr>
            <a:xfrm>
              <a:off x="5669149" y="3298238"/>
              <a:ext cx="680085" cy="1471738"/>
            </a:xfrm>
            <a:custGeom>
              <a:avLst/>
              <a:gdLst/>
              <a:ahLst/>
              <a:cxnLst/>
              <a:rect l="l" t="t" r="r" b="b"/>
              <a:pathLst>
                <a:path w="791186" h="1712168">
                  <a:moveTo>
                    <a:pt x="567087" y="0"/>
                  </a:moveTo>
                  <a:cubicBezTo>
                    <a:pt x="710121" y="252787"/>
                    <a:pt x="791186" y="544969"/>
                    <a:pt x="791186" y="856084"/>
                  </a:cubicBezTo>
                  <a:cubicBezTo>
                    <a:pt x="791186" y="1167199"/>
                    <a:pt x="710121" y="1459381"/>
                    <a:pt x="567087" y="1712168"/>
                  </a:cubicBezTo>
                  <a:lnTo>
                    <a:pt x="0" y="1384760"/>
                  </a:lnTo>
                  <a:cubicBezTo>
                    <a:pt x="86690" y="1228067"/>
                    <a:pt x="135866" y="1047818"/>
                    <a:pt x="135866" y="856084"/>
                  </a:cubicBezTo>
                  <a:cubicBezTo>
                    <a:pt x="135866" y="664350"/>
                    <a:pt x="86690" y="484102"/>
                    <a:pt x="0" y="3274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3">
              <a:extLst>
                <a:ext uri="{FF2B5EF4-FFF2-40B4-BE49-F238E27FC236}">
                  <a16:creationId xmlns:a16="http://schemas.microsoft.com/office/drawing/2014/main" id="{B9BB561A-4671-4949-8123-F186CE0E413F}"/>
                </a:ext>
              </a:extLst>
            </p:cNvPr>
            <p:cNvSpPr/>
            <p:nvPr/>
          </p:nvSpPr>
          <p:spPr>
            <a:xfrm>
              <a:off x="3336249" y="3298238"/>
              <a:ext cx="680085" cy="1471738"/>
            </a:xfrm>
            <a:custGeom>
              <a:avLst/>
              <a:gdLst/>
              <a:ahLst/>
              <a:cxnLst/>
              <a:rect l="l" t="t" r="r" b="b"/>
              <a:pathLst>
                <a:path w="791187" h="1712168">
                  <a:moveTo>
                    <a:pt x="224100" y="0"/>
                  </a:moveTo>
                  <a:lnTo>
                    <a:pt x="791187" y="327408"/>
                  </a:lnTo>
                  <a:cubicBezTo>
                    <a:pt x="704497" y="484101"/>
                    <a:pt x="655320" y="664350"/>
                    <a:pt x="655320" y="856084"/>
                  </a:cubicBezTo>
                  <a:cubicBezTo>
                    <a:pt x="655320" y="1047818"/>
                    <a:pt x="704497" y="1228067"/>
                    <a:pt x="791187" y="1384760"/>
                  </a:cubicBezTo>
                  <a:lnTo>
                    <a:pt x="224099" y="1712168"/>
                  </a:lnTo>
                  <a:cubicBezTo>
                    <a:pt x="81066" y="1459381"/>
                    <a:pt x="0" y="1167199"/>
                    <a:pt x="0" y="856084"/>
                  </a:cubicBezTo>
                  <a:cubicBezTo>
                    <a:pt x="0" y="544969"/>
                    <a:pt x="81066" y="252787"/>
                    <a:pt x="2241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3">
              <a:extLst>
                <a:ext uri="{FF2B5EF4-FFF2-40B4-BE49-F238E27FC236}">
                  <a16:creationId xmlns:a16="http://schemas.microsoft.com/office/drawing/2014/main" id="{CB188AE0-BE4A-4478-998E-801621C2284B}"/>
                </a:ext>
              </a:extLst>
            </p:cNvPr>
            <p:cNvSpPr/>
            <p:nvPr/>
          </p:nvSpPr>
          <p:spPr>
            <a:xfrm rot="7200000">
              <a:off x="3919474" y="4308414"/>
              <a:ext cx="680084" cy="1471739"/>
            </a:xfrm>
            <a:custGeom>
              <a:avLst/>
              <a:gdLst/>
              <a:ahLst/>
              <a:cxnLst/>
              <a:rect l="l" t="t" r="r" b="b"/>
              <a:pathLst>
                <a:path w="791186" h="1712168">
                  <a:moveTo>
                    <a:pt x="567087" y="0"/>
                  </a:moveTo>
                  <a:cubicBezTo>
                    <a:pt x="710121" y="252787"/>
                    <a:pt x="791186" y="544969"/>
                    <a:pt x="791186" y="856084"/>
                  </a:cubicBezTo>
                  <a:cubicBezTo>
                    <a:pt x="791186" y="1167199"/>
                    <a:pt x="710121" y="1459381"/>
                    <a:pt x="567087" y="1712168"/>
                  </a:cubicBezTo>
                  <a:lnTo>
                    <a:pt x="0" y="1384760"/>
                  </a:lnTo>
                  <a:cubicBezTo>
                    <a:pt x="86690" y="1228067"/>
                    <a:pt x="135866" y="1047818"/>
                    <a:pt x="135866" y="856084"/>
                  </a:cubicBezTo>
                  <a:cubicBezTo>
                    <a:pt x="135866" y="664350"/>
                    <a:pt x="86690" y="484102"/>
                    <a:pt x="0" y="3274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Oval 3">
              <a:extLst>
                <a:ext uri="{FF2B5EF4-FFF2-40B4-BE49-F238E27FC236}">
                  <a16:creationId xmlns:a16="http://schemas.microsoft.com/office/drawing/2014/main" id="{35D5E2FF-45D2-4960-97DF-7EA4C338E7B7}"/>
                </a:ext>
              </a:extLst>
            </p:cNvPr>
            <p:cNvSpPr/>
            <p:nvPr/>
          </p:nvSpPr>
          <p:spPr>
            <a:xfrm rot="7200000">
              <a:off x="5085924" y="2288063"/>
              <a:ext cx="680085" cy="1471739"/>
            </a:xfrm>
            <a:custGeom>
              <a:avLst/>
              <a:gdLst/>
              <a:ahLst/>
              <a:cxnLst/>
              <a:rect l="l" t="t" r="r" b="b"/>
              <a:pathLst>
                <a:path w="791187" h="1712168">
                  <a:moveTo>
                    <a:pt x="224100" y="0"/>
                  </a:moveTo>
                  <a:lnTo>
                    <a:pt x="791187" y="327408"/>
                  </a:lnTo>
                  <a:cubicBezTo>
                    <a:pt x="704497" y="484101"/>
                    <a:pt x="655320" y="664350"/>
                    <a:pt x="655320" y="856084"/>
                  </a:cubicBezTo>
                  <a:cubicBezTo>
                    <a:pt x="655320" y="1047818"/>
                    <a:pt x="704497" y="1228067"/>
                    <a:pt x="791187" y="1384760"/>
                  </a:cubicBezTo>
                  <a:lnTo>
                    <a:pt x="224099" y="1712168"/>
                  </a:lnTo>
                  <a:cubicBezTo>
                    <a:pt x="81066" y="1459381"/>
                    <a:pt x="0" y="1167199"/>
                    <a:pt x="0" y="856084"/>
                  </a:cubicBezTo>
                  <a:cubicBezTo>
                    <a:pt x="0" y="544969"/>
                    <a:pt x="81066" y="252787"/>
                    <a:pt x="2241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3">
              <a:extLst>
                <a:ext uri="{FF2B5EF4-FFF2-40B4-BE49-F238E27FC236}">
                  <a16:creationId xmlns:a16="http://schemas.microsoft.com/office/drawing/2014/main" id="{11B23028-E564-4EB1-A8E3-27215822821A}"/>
                </a:ext>
              </a:extLst>
            </p:cNvPr>
            <p:cNvSpPr/>
            <p:nvPr/>
          </p:nvSpPr>
          <p:spPr>
            <a:xfrm rot="3600000">
              <a:off x="5085925" y="4308414"/>
              <a:ext cx="680084" cy="1471739"/>
            </a:xfrm>
            <a:custGeom>
              <a:avLst/>
              <a:gdLst/>
              <a:ahLst/>
              <a:cxnLst/>
              <a:rect l="l" t="t" r="r" b="b"/>
              <a:pathLst>
                <a:path w="791186" h="1712168">
                  <a:moveTo>
                    <a:pt x="567087" y="0"/>
                  </a:moveTo>
                  <a:cubicBezTo>
                    <a:pt x="710121" y="252787"/>
                    <a:pt x="791186" y="544969"/>
                    <a:pt x="791186" y="856084"/>
                  </a:cubicBezTo>
                  <a:cubicBezTo>
                    <a:pt x="791186" y="1167199"/>
                    <a:pt x="710121" y="1459381"/>
                    <a:pt x="567087" y="1712168"/>
                  </a:cubicBezTo>
                  <a:lnTo>
                    <a:pt x="0" y="1384760"/>
                  </a:lnTo>
                  <a:cubicBezTo>
                    <a:pt x="86690" y="1228067"/>
                    <a:pt x="135866" y="1047818"/>
                    <a:pt x="135866" y="856084"/>
                  </a:cubicBezTo>
                  <a:cubicBezTo>
                    <a:pt x="135866" y="664350"/>
                    <a:pt x="86690" y="484102"/>
                    <a:pt x="0" y="3274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3D3D182E-37B1-4EFB-85A0-F9A413C8C7CA}"/>
                </a:ext>
              </a:extLst>
            </p:cNvPr>
            <p:cNvSpPr/>
            <p:nvPr/>
          </p:nvSpPr>
          <p:spPr>
            <a:xfrm rot="3600000">
              <a:off x="3919474" y="2288063"/>
              <a:ext cx="680085" cy="1471739"/>
            </a:xfrm>
            <a:custGeom>
              <a:avLst/>
              <a:gdLst/>
              <a:ahLst/>
              <a:cxnLst/>
              <a:rect l="l" t="t" r="r" b="b"/>
              <a:pathLst>
                <a:path w="791187" h="1712168">
                  <a:moveTo>
                    <a:pt x="224100" y="0"/>
                  </a:moveTo>
                  <a:lnTo>
                    <a:pt x="791187" y="327408"/>
                  </a:lnTo>
                  <a:cubicBezTo>
                    <a:pt x="704497" y="484101"/>
                    <a:pt x="655320" y="664350"/>
                    <a:pt x="655320" y="856084"/>
                  </a:cubicBezTo>
                  <a:cubicBezTo>
                    <a:pt x="655320" y="1047818"/>
                    <a:pt x="704497" y="1228067"/>
                    <a:pt x="791187" y="1384760"/>
                  </a:cubicBezTo>
                  <a:lnTo>
                    <a:pt x="224099" y="1712168"/>
                  </a:lnTo>
                  <a:cubicBezTo>
                    <a:pt x="81066" y="1459381"/>
                    <a:pt x="0" y="1167199"/>
                    <a:pt x="0" y="856084"/>
                  </a:cubicBezTo>
                  <a:cubicBezTo>
                    <a:pt x="0" y="544969"/>
                    <a:pt x="81066" y="252787"/>
                    <a:pt x="224100" y="0"/>
                  </a:cubicBezTo>
                  <a:close/>
                </a:path>
              </a:pathLst>
            </a:custGeom>
            <a:solidFill>
              <a:srgbClr val="27375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328483D-E742-4B80-86AE-BCEA004C8E84}"/>
              </a:ext>
            </a:extLst>
          </p:cNvPr>
          <p:cNvSpPr txBox="1"/>
          <p:nvPr/>
        </p:nvSpPr>
        <p:spPr>
          <a:xfrm>
            <a:off x="9521723" y="6237580"/>
            <a:ext cx="883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30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days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F104991-30C5-40E1-B910-053699F7C2F0}"/>
              </a:ext>
            </a:extLst>
          </p:cNvPr>
          <p:cNvSpPr txBox="1"/>
          <p:nvPr/>
        </p:nvSpPr>
        <p:spPr>
          <a:xfrm>
            <a:off x="8543500" y="4538671"/>
            <a:ext cx="1051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24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hours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A418FA-1E72-4851-B30A-56DE853E7F66}"/>
              </a:ext>
            </a:extLst>
          </p:cNvPr>
          <p:cNvSpPr txBox="1"/>
          <p:nvPr/>
        </p:nvSpPr>
        <p:spPr>
          <a:xfrm>
            <a:off x="309858" y="5164325"/>
            <a:ext cx="4184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Product: Digital calculator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7516E2-1FCC-46F0-8C9B-00B265AC2D77}"/>
              </a:ext>
            </a:extLst>
          </p:cNvPr>
          <p:cNvSpPr txBox="1"/>
          <p:nvPr/>
        </p:nvSpPr>
        <p:spPr>
          <a:xfrm>
            <a:off x="4910947" y="8885712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Sprint</a:t>
            </a:r>
            <a:r>
              <a:rPr lang="en-US" sz="16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Backlog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80A0CE-42A1-4336-AC4B-866C6050FB36}"/>
              </a:ext>
            </a:extLst>
          </p:cNvPr>
          <p:cNvSpPr txBox="1"/>
          <p:nvPr/>
        </p:nvSpPr>
        <p:spPr>
          <a:xfrm>
            <a:off x="7140733" y="661302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Sprint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92DB4A3-48FB-4486-84FF-378F40F6A226}"/>
              </a:ext>
            </a:extLst>
          </p:cNvPr>
          <p:cNvSpPr txBox="1"/>
          <p:nvPr/>
        </p:nvSpPr>
        <p:spPr>
          <a:xfrm>
            <a:off x="10196204" y="3635960"/>
            <a:ext cx="1614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Daily</a:t>
            </a:r>
            <a:r>
              <a:rPr lang="en-US" sz="16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meeting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FB2CA23-1F4B-4FB4-A5E5-805AAFF85E03}"/>
              </a:ext>
            </a:extLst>
          </p:cNvPr>
          <p:cNvSpPr txBox="1"/>
          <p:nvPr/>
        </p:nvSpPr>
        <p:spPr>
          <a:xfrm>
            <a:off x="14409119" y="8860448"/>
            <a:ext cx="361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Working</a:t>
            </a:r>
            <a:r>
              <a:rPr lang="en-US" sz="14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increment</a:t>
            </a:r>
            <a:r>
              <a:rPr lang="en-US" sz="14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of</a:t>
            </a:r>
            <a:r>
              <a:rPr lang="en-US" sz="14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the</a:t>
            </a:r>
            <a:r>
              <a:rPr lang="en-US" sz="1400" dirty="0">
                <a:solidFill>
                  <a:srgbClr val="0094C8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product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4B9C8250-75C3-41BB-A192-59E753B0A445}"/>
              </a:ext>
            </a:extLst>
          </p:cNvPr>
          <p:cNvSpPr/>
          <p:nvPr/>
        </p:nvSpPr>
        <p:spPr>
          <a:xfrm>
            <a:off x="2952565" y="6996658"/>
            <a:ext cx="2242604" cy="3120145"/>
          </a:xfrm>
          <a:prstGeom prst="rightArrow">
            <a:avLst/>
          </a:prstGeom>
          <a:solidFill>
            <a:srgbClr val="273755"/>
          </a:solidFill>
          <a:ln>
            <a:noFill/>
          </a:ln>
          <a:scene3d>
            <a:camera prst="isometricOffAxis2Top">
              <a:rot lat="17400000" lon="3600000" rev="18141450"/>
            </a:camera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A picture containing photo, monitor, water, sitting&#10;&#10;Description automatically generated">
            <a:extLst>
              <a:ext uri="{FF2B5EF4-FFF2-40B4-BE49-F238E27FC236}">
                <a16:creationId xmlns:a16="http://schemas.microsoft.com/office/drawing/2014/main" id="{7A1155E0-00B6-457B-A3AC-59D8C3C8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7" y="2138384"/>
            <a:ext cx="3982740" cy="2954206"/>
          </a:xfrm>
          <a:prstGeom prst="rect">
            <a:avLst/>
          </a:prstGeom>
        </p:spPr>
      </p:pic>
      <p:pic>
        <p:nvPicPr>
          <p:cNvPr id="97" name="Picture 9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973FF4-19CE-4A60-8149-241A588B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1" y="8246736"/>
            <a:ext cx="1170171" cy="585086"/>
          </a:xfrm>
          <a:prstGeom prst="rect">
            <a:avLst/>
          </a:prstGeom>
        </p:spPr>
      </p:pic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890E686B-A538-4484-9E8F-DADE5FA69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79" y="8248784"/>
            <a:ext cx="1148897" cy="590405"/>
          </a:xfrm>
          <a:prstGeom prst="rect">
            <a:avLst/>
          </a:prstGeom>
        </p:spPr>
      </p:pic>
      <p:pic>
        <p:nvPicPr>
          <p:cNvPr id="101" name="Picture 100" descr="A picture containing monitor, sitting, table, computer&#10;&#10;Description automatically generated">
            <a:extLst>
              <a:ext uri="{FF2B5EF4-FFF2-40B4-BE49-F238E27FC236}">
                <a16:creationId xmlns:a16="http://schemas.microsoft.com/office/drawing/2014/main" id="{9F29FC58-6A06-4418-9EA8-C4DA025DE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37" y="7447193"/>
            <a:ext cx="1180810" cy="601043"/>
          </a:xfrm>
          <a:prstGeom prst="rect">
            <a:avLst/>
          </a:prstGeom>
        </p:spPr>
      </p:pic>
      <p:pic>
        <p:nvPicPr>
          <p:cNvPr id="103" name="Picture 102" descr="A close up of a sign&#10;&#10;Description automatically generated">
            <a:extLst>
              <a:ext uri="{FF2B5EF4-FFF2-40B4-BE49-F238E27FC236}">
                <a16:creationId xmlns:a16="http://schemas.microsoft.com/office/drawing/2014/main" id="{D49EDD79-CCEA-4D79-9F2A-6D348B267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1" y="7463151"/>
            <a:ext cx="1164853" cy="569129"/>
          </a:xfrm>
          <a:prstGeom prst="rect">
            <a:avLst/>
          </a:prstGeom>
        </p:spPr>
      </p:pic>
      <p:pic>
        <p:nvPicPr>
          <p:cNvPr id="105" name="Picture 10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D51D17-29CC-4E0A-9230-3B23BE87D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21" y="6694434"/>
            <a:ext cx="1170171" cy="569129"/>
          </a:xfrm>
          <a:prstGeom prst="rect">
            <a:avLst/>
          </a:prstGeom>
        </p:spPr>
      </p:pic>
      <p:pic>
        <p:nvPicPr>
          <p:cNvPr id="107" name="Picture 106" descr="A close up of a sign&#10;&#10;Description automatically generated">
            <a:extLst>
              <a:ext uri="{FF2B5EF4-FFF2-40B4-BE49-F238E27FC236}">
                <a16:creationId xmlns:a16="http://schemas.microsoft.com/office/drawing/2014/main" id="{19E8DFCC-18D8-4570-A13A-FD0B539141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6709434"/>
            <a:ext cx="1186129" cy="57444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52BC673-9622-4A7F-8234-19BEEFF70679}"/>
              </a:ext>
            </a:extLst>
          </p:cNvPr>
          <p:cNvSpPr txBox="1"/>
          <p:nvPr/>
        </p:nvSpPr>
        <p:spPr>
          <a:xfrm>
            <a:off x="261271" y="8961267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Product</a:t>
            </a:r>
            <a:r>
              <a:rPr lang="en-US" sz="1600" dirty="0">
                <a:solidFill>
                  <a:srgbClr val="0094C8"/>
                </a:solidFill>
                <a:latin typeface="Montserrat Classic" panose="020B060402020202020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Montserrat Classic" panose="020B0604020202020204" charset="0"/>
              </a:rPr>
              <a:t>Backlog</a:t>
            </a:r>
          </a:p>
        </p:txBody>
      </p:sp>
      <p:pic>
        <p:nvPicPr>
          <p:cNvPr id="111" name="Picture 1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A5EA27-C0C3-4B49-A875-6A282E414B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05" y="5693286"/>
            <a:ext cx="3972984" cy="2946969"/>
          </a:xfrm>
          <a:prstGeom prst="rect">
            <a:avLst/>
          </a:prstGeom>
        </p:spPr>
      </p:pic>
      <p:pic>
        <p:nvPicPr>
          <p:cNvPr id="113" name="Picture 112" descr="A picture containing object, clock, dark, large&#10;&#10;Description automatically generated">
            <a:extLst>
              <a:ext uri="{FF2B5EF4-FFF2-40B4-BE49-F238E27FC236}">
                <a16:creationId xmlns:a16="http://schemas.microsoft.com/office/drawing/2014/main" id="{2AC80CEF-65A9-4534-AB9F-94A9F70289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61" y="8193561"/>
            <a:ext cx="1250412" cy="5793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84C703F-04A3-40E6-A232-C7A0328583AC}"/>
              </a:ext>
            </a:extLst>
          </p:cNvPr>
          <p:cNvGrpSpPr/>
          <p:nvPr/>
        </p:nvGrpSpPr>
        <p:grpSpPr>
          <a:xfrm>
            <a:off x="0" y="0"/>
            <a:ext cx="18288000" cy="1662948"/>
            <a:chOff x="0" y="0"/>
            <a:chExt cx="18288000" cy="1662948"/>
          </a:xfrm>
        </p:grpSpPr>
        <p:sp>
          <p:nvSpPr>
            <p:cNvPr id="35" name="AutoShape 20">
              <a:extLst>
                <a:ext uri="{FF2B5EF4-FFF2-40B4-BE49-F238E27FC236}">
                  <a16:creationId xmlns:a16="http://schemas.microsoft.com/office/drawing/2014/main" id="{7E71C186-F447-47B2-B141-5ED702A6BFB9}"/>
                </a:ext>
              </a:extLst>
            </p:cNvPr>
            <p:cNvSpPr/>
            <p:nvPr/>
          </p:nvSpPr>
          <p:spPr>
            <a:xfrm>
              <a:off x="0" y="0"/>
              <a:ext cx="18288000" cy="1662948"/>
            </a:xfrm>
            <a:prstGeom prst="rect">
              <a:avLst/>
            </a:prstGeom>
            <a:solidFill>
              <a:srgbClr val="2737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121FB2FA-0839-43F8-BA6E-F69FFFBD582A}"/>
                </a:ext>
              </a:extLst>
            </p:cNvPr>
            <p:cNvSpPr txBox="1"/>
            <p:nvPr/>
          </p:nvSpPr>
          <p:spPr>
            <a:xfrm>
              <a:off x="4381478" y="170197"/>
              <a:ext cx="9349705" cy="7809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 dirty="0">
                  <a:solidFill>
                    <a:srgbClr val="F9FCFF"/>
                  </a:solidFill>
                  <a:latin typeface="Source Serif Pro"/>
                </a:rPr>
                <a:t>AGILE FRAMEWORK-SCRUM</a:t>
              </a:r>
            </a:p>
          </p:txBody>
        </p:sp>
        <p:pic>
          <p:nvPicPr>
            <p:cNvPr id="37" name="Picture 23">
              <a:extLst>
                <a:ext uri="{FF2B5EF4-FFF2-40B4-BE49-F238E27FC236}">
                  <a16:creationId xmlns:a16="http://schemas.microsoft.com/office/drawing/2014/main" id="{4F2C2419-C3B1-4468-8A35-A74A2714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508764" y="1085142"/>
              <a:ext cx="7040725" cy="11870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F463D4-DEBF-466A-A2D6-3F8EA0E9BFFB}"/>
              </a:ext>
            </a:extLst>
          </p:cNvPr>
          <p:cNvGrpSpPr/>
          <p:nvPr/>
        </p:nvGrpSpPr>
        <p:grpSpPr>
          <a:xfrm>
            <a:off x="15323361" y="1883143"/>
            <a:ext cx="1524000" cy="1276595"/>
            <a:chOff x="-18736" y="8091245"/>
            <a:chExt cx="2933071" cy="235573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F18887-4C34-4375-A428-0C3320CE56F6}"/>
                </a:ext>
              </a:extLst>
            </p:cNvPr>
            <p:cNvSpPr/>
            <p:nvPr/>
          </p:nvSpPr>
          <p:spPr>
            <a:xfrm>
              <a:off x="651235" y="8222225"/>
              <a:ext cx="1593129" cy="1606187"/>
            </a:xfrm>
            <a:prstGeom prst="ellipse">
              <a:avLst/>
            </a:prstGeom>
            <a:solidFill>
              <a:srgbClr val="273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60ED94-72C1-45EC-8388-AF49FBE5A6B1}"/>
                </a:ext>
              </a:extLst>
            </p:cNvPr>
            <p:cNvSpPr/>
            <p:nvPr/>
          </p:nvSpPr>
          <p:spPr>
            <a:xfrm>
              <a:off x="425960" y="8091245"/>
              <a:ext cx="1580728" cy="1606187"/>
            </a:xfrm>
            <a:prstGeom prst="ellipse">
              <a:avLst/>
            </a:prstGeom>
            <a:solidFill>
              <a:srgbClr val="8AA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4C1E4A43-D080-429D-BAF3-55E98D205BDA}"/>
                </a:ext>
              </a:extLst>
            </p:cNvPr>
            <p:cNvSpPr txBox="1"/>
            <p:nvPr/>
          </p:nvSpPr>
          <p:spPr>
            <a:xfrm>
              <a:off x="527067" y="8417820"/>
              <a:ext cx="1479621" cy="8372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000" dirty="0">
                  <a:solidFill>
                    <a:srgbClr val="273755"/>
                  </a:solidFill>
                  <a:latin typeface="Montserrat Classic"/>
                </a:rPr>
                <a:t>54%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5DD618CC-3AEE-42D0-9C31-0F6D31E0F68B}"/>
                </a:ext>
              </a:extLst>
            </p:cNvPr>
            <p:cNvSpPr txBox="1"/>
            <p:nvPr/>
          </p:nvSpPr>
          <p:spPr>
            <a:xfrm>
              <a:off x="-18736" y="9912937"/>
              <a:ext cx="2933071" cy="5340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dirty="0">
                  <a:solidFill>
                    <a:srgbClr val="273755"/>
                  </a:solidFill>
                  <a:latin typeface="Source Serif Pro Italics"/>
                </a:rPr>
                <a:t>MOST USED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0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  <p:bldP spid="87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694923"/>
            <a:ext cx="205740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5400" y="2694923"/>
            <a:ext cx="3769686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75086" y="2694923"/>
            <a:ext cx="219456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69646" y="2694923"/>
            <a:ext cx="219456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551923"/>
            <a:ext cx="2057400" cy="1143000"/>
          </a:xfrm>
          <a:prstGeom prst="rect">
            <a:avLst/>
          </a:prstGeom>
          <a:solidFill>
            <a:srgbClr val="8AAB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Stories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0" y="1551923"/>
            <a:ext cx="3769686" cy="1143000"/>
          </a:xfrm>
          <a:prstGeom prst="rect">
            <a:avLst/>
          </a:prstGeom>
          <a:solidFill>
            <a:srgbClr val="8AAB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To</a:t>
            </a:r>
            <a:r>
              <a:rPr lang="en-US" sz="27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Do</a:t>
            </a:r>
          </a:p>
        </p:txBody>
      </p:sp>
      <p:sp>
        <p:nvSpPr>
          <p:cNvPr id="8" name="Rectangle 7"/>
          <p:cNvSpPr/>
          <p:nvPr/>
        </p:nvSpPr>
        <p:spPr>
          <a:xfrm>
            <a:off x="8875086" y="1551923"/>
            <a:ext cx="2194560" cy="1143000"/>
          </a:xfrm>
          <a:prstGeom prst="rect">
            <a:avLst/>
          </a:prstGeom>
          <a:solidFill>
            <a:srgbClr val="8AAB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In</a:t>
            </a:r>
            <a:r>
              <a:rPr lang="en-US" sz="27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Progress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69646" y="1551923"/>
            <a:ext cx="2194560" cy="1143000"/>
          </a:xfrm>
          <a:prstGeom prst="rect">
            <a:avLst/>
          </a:prstGeom>
          <a:solidFill>
            <a:srgbClr val="8AAB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Testing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3264206" y="2694923"/>
            <a:ext cx="2743200" cy="445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3264206" y="1551923"/>
            <a:ext cx="2743200" cy="1143000"/>
          </a:xfrm>
          <a:prstGeom prst="rect">
            <a:avLst/>
          </a:prstGeom>
          <a:solidFill>
            <a:srgbClr val="8AAB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73755"/>
                </a:solidFill>
                <a:latin typeface="Montserrat Classic" panose="020B0604020202020204" charset="0"/>
              </a:rPr>
              <a:t>Done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048000" y="7152623"/>
            <a:ext cx="2057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105400" y="7152623"/>
            <a:ext cx="3769686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8875086" y="7152623"/>
            <a:ext cx="219456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1069646" y="7152623"/>
            <a:ext cx="219456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3264206" y="7152623"/>
            <a:ext cx="27432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sp>
        <p:nvSpPr>
          <p:cNvPr id="146" name="Rectangle 1"/>
          <p:cNvSpPr/>
          <p:nvPr/>
        </p:nvSpPr>
        <p:spPr>
          <a:xfrm>
            <a:off x="3190875" y="2809224"/>
            <a:ext cx="1771650" cy="1741220"/>
          </a:xfrm>
          <a:custGeom>
            <a:avLst/>
            <a:gdLst/>
            <a:ahLst/>
            <a:cxnLst/>
            <a:rect l="l" t="t" r="r" b="b"/>
            <a:pathLst>
              <a:path w="4235395" h="4162644">
                <a:moveTo>
                  <a:pt x="4235395" y="0"/>
                </a:moveTo>
                <a:lnTo>
                  <a:pt x="4235395" y="4019636"/>
                </a:lnTo>
                <a:lnTo>
                  <a:pt x="140197" y="4162644"/>
                </a:lnTo>
                <a:lnTo>
                  <a:pt x="0" y="147903"/>
                </a:ln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985998" y="2880206"/>
            <a:ext cx="274320" cy="27432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8" name="Oval 167"/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0" name="Oval 10"/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190875" y="7381225"/>
            <a:ext cx="1771650" cy="1741220"/>
            <a:chOff x="369570" y="4724400"/>
            <a:chExt cx="1181100" cy="1160813"/>
          </a:xfrm>
        </p:grpSpPr>
        <p:sp>
          <p:nvSpPr>
            <p:cNvPr id="153" name="Rectangle 1"/>
            <p:cNvSpPr/>
            <p:nvPr/>
          </p:nvSpPr>
          <p:spPr>
            <a:xfrm>
              <a:off x="369570" y="4724400"/>
              <a:ext cx="1181100" cy="1160813"/>
            </a:xfrm>
            <a:custGeom>
              <a:avLst/>
              <a:gdLst/>
              <a:ahLst/>
              <a:cxnLst/>
              <a:rect l="l" t="t" r="r" b="b"/>
              <a:pathLst>
                <a:path w="4235395" h="4162644">
                  <a:moveTo>
                    <a:pt x="4235395" y="0"/>
                  </a:moveTo>
                  <a:lnTo>
                    <a:pt x="4235395" y="4019636"/>
                  </a:lnTo>
                  <a:lnTo>
                    <a:pt x="140197" y="4162644"/>
                  </a:lnTo>
                  <a:lnTo>
                    <a:pt x="0" y="147903"/>
                  </a:lnTo>
                  <a:close/>
                </a:path>
              </a:pathLst>
            </a:custGeom>
            <a:solidFill>
              <a:srgbClr val="9ED462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906755" y="4757994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Oval 179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265421" y="2806359"/>
            <a:ext cx="1699385" cy="1655597"/>
            <a:chOff x="1737852" y="1674490"/>
            <a:chExt cx="1132923" cy="1103731"/>
          </a:xfrm>
        </p:grpSpPr>
        <p:sp>
          <p:nvSpPr>
            <p:cNvPr id="184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186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7067671" y="2806359"/>
            <a:ext cx="1699385" cy="1655597"/>
            <a:chOff x="1737852" y="1674490"/>
            <a:chExt cx="1132923" cy="1103731"/>
          </a:xfrm>
        </p:grpSpPr>
        <p:sp>
          <p:nvSpPr>
            <p:cNvPr id="191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4" name="Oval 193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265421" y="4811228"/>
            <a:ext cx="1699385" cy="1655597"/>
            <a:chOff x="1737852" y="1674490"/>
            <a:chExt cx="1132923" cy="1103731"/>
          </a:xfrm>
        </p:grpSpPr>
        <p:sp>
          <p:nvSpPr>
            <p:cNvPr id="198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1" name="Oval 200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7067671" y="4811228"/>
            <a:ext cx="1699385" cy="1655597"/>
            <a:chOff x="1737852" y="1674490"/>
            <a:chExt cx="1132923" cy="1103731"/>
          </a:xfrm>
        </p:grpSpPr>
        <p:sp>
          <p:nvSpPr>
            <p:cNvPr id="205" name="Flowchart: Process 42"/>
            <p:cNvSpPr/>
            <p:nvPr/>
          </p:nvSpPr>
          <p:spPr>
            <a:xfrm>
              <a:off x="1737852" y="1674490"/>
              <a:ext cx="1132923" cy="11037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3333" y="0"/>
                    <a:pt x="5314" y="761"/>
                    <a:pt x="10000" y="0"/>
                  </a:cubicBezTo>
                  <a:cubicBezTo>
                    <a:pt x="9762" y="4982"/>
                    <a:pt x="9801" y="6033"/>
                    <a:pt x="10000" y="10000"/>
                  </a:cubicBezTo>
                  <a:cubicBezTo>
                    <a:pt x="5672" y="9112"/>
                    <a:pt x="3333" y="10000"/>
                    <a:pt x="0" y="10000"/>
                  </a:cubicBezTo>
                  <a:cubicBezTo>
                    <a:pt x="239" y="5525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06" name="Group 205"/>
            <p:cNvGrpSpPr/>
            <p:nvPr/>
          </p:nvGrpSpPr>
          <p:grpSpPr>
            <a:xfrm>
              <a:off x="2216333" y="1742957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8" name="Oval 207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9" name="Flowchart: Process 42"/>
          <p:cNvSpPr/>
          <p:nvPr/>
        </p:nvSpPr>
        <p:spPr>
          <a:xfrm>
            <a:off x="6868164" y="7355885"/>
            <a:ext cx="1371600" cy="105403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grpSp>
        <p:nvGrpSpPr>
          <p:cNvPr id="221" name="Group 220"/>
          <p:cNvGrpSpPr/>
          <p:nvPr/>
        </p:nvGrpSpPr>
        <p:grpSpPr>
          <a:xfrm>
            <a:off x="7437120" y="7381223"/>
            <a:ext cx="274320" cy="274320"/>
            <a:chOff x="4917745" y="2286000"/>
            <a:chExt cx="2558303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22" name="Oval 221"/>
            <p:cNvSpPr/>
            <p:nvPr/>
          </p:nvSpPr>
          <p:spPr>
            <a:xfrm>
              <a:off x="4917745" y="2429067"/>
              <a:ext cx="2295331" cy="229533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5945828" y="2286000"/>
              <a:ext cx="1530220" cy="1530222"/>
            </a:xfrm>
            <a:prstGeom prst="ellipse">
              <a:avLst/>
            </a:prstGeom>
            <a:solidFill>
              <a:srgbClr val="11800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4" name="Oval 10"/>
            <p:cNvSpPr/>
            <p:nvPr/>
          </p:nvSpPr>
          <p:spPr>
            <a:xfrm>
              <a:off x="6054828" y="2667000"/>
              <a:ext cx="1107972" cy="1023687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5309664" y="7366612"/>
            <a:ext cx="1371600" cy="1032590"/>
            <a:chOff x="1782096" y="4714658"/>
            <a:chExt cx="914400" cy="688393"/>
          </a:xfrm>
        </p:grpSpPr>
        <p:sp>
          <p:nvSpPr>
            <p:cNvPr id="212" name="Flowchart: Process 42"/>
            <p:cNvSpPr/>
            <p:nvPr/>
          </p:nvSpPr>
          <p:spPr>
            <a:xfrm>
              <a:off x="1782096" y="4714658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5588" y="4724400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8" name="Oval 237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5309664" y="8638525"/>
            <a:ext cx="1371600" cy="1032590"/>
            <a:chOff x="1782096" y="4714658"/>
            <a:chExt cx="914400" cy="688393"/>
          </a:xfrm>
        </p:grpSpPr>
        <p:sp>
          <p:nvSpPr>
            <p:cNvPr id="244" name="Flowchart: Process 42"/>
            <p:cNvSpPr/>
            <p:nvPr/>
          </p:nvSpPr>
          <p:spPr>
            <a:xfrm>
              <a:off x="1782096" y="4714658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2175588" y="4724400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7" name="Oval 246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7181970" y="8638525"/>
            <a:ext cx="1371600" cy="1032590"/>
            <a:chOff x="1782096" y="4714658"/>
            <a:chExt cx="914400" cy="688393"/>
          </a:xfrm>
        </p:grpSpPr>
        <p:sp>
          <p:nvSpPr>
            <p:cNvPr id="251" name="Flowchart: Process 42"/>
            <p:cNvSpPr/>
            <p:nvPr/>
          </p:nvSpPr>
          <p:spPr>
            <a:xfrm>
              <a:off x="1782096" y="4714658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53" name="Group 252"/>
            <p:cNvGrpSpPr/>
            <p:nvPr/>
          </p:nvGrpSpPr>
          <p:grpSpPr>
            <a:xfrm>
              <a:off x="2175588" y="4724400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4" name="Oval 253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9518856" y="4072933"/>
            <a:ext cx="1371600" cy="1032590"/>
            <a:chOff x="4588224" y="2518872"/>
            <a:chExt cx="914400" cy="688393"/>
          </a:xfrm>
        </p:grpSpPr>
        <p:sp>
          <p:nvSpPr>
            <p:cNvPr id="266" name="Flowchart: Process 42"/>
            <p:cNvSpPr/>
            <p:nvPr/>
          </p:nvSpPr>
          <p:spPr>
            <a:xfrm>
              <a:off x="4588224" y="2518872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4981716" y="2528614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9" name="Oval 268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545220" y="7322478"/>
            <a:ext cx="1371600" cy="1032590"/>
            <a:chOff x="4234956" y="1753687"/>
            <a:chExt cx="914400" cy="688393"/>
          </a:xfrm>
        </p:grpSpPr>
        <p:sp>
          <p:nvSpPr>
            <p:cNvPr id="280" name="Flowchart: Process 42"/>
            <p:cNvSpPr/>
            <p:nvPr/>
          </p:nvSpPr>
          <p:spPr>
            <a:xfrm>
              <a:off x="4234956" y="1753687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4628448" y="1763429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3" name="Oval 282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4" name="Flowchart: Process 42"/>
          <p:cNvSpPr/>
          <p:nvPr/>
        </p:nvSpPr>
        <p:spPr>
          <a:xfrm>
            <a:off x="11323320" y="2809224"/>
            <a:ext cx="1371600" cy="10325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grpSp>
        <p:nvGrpSpPr>
          <p:cNvPr id="296" name="Group 295"/>
          <p:cNvGrpSpPr/>
          <p:nvPr/>
        </p:nvGrpSpPr>
        <p:grpSpPr>
          <a:xfrm>
            <a:off x="11913558" y="2823836"/>
            <a:ext cx="274320" cy="27432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7" name="Oval 296"/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299" name="Oval 10"/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301" name="Flowchart: Process 42"/>
          <p:cNvSpPr/>
          <p:nvPr/>
        </p:nvSpPr>
        <p:spPr>
          <a:xfrm>
            <a:off x="11804856" y="4072932"/>
            <a:ext cx="1371600" cy="10325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solidFill>
            <a:srgbClr val="FF9393"/>
          </a:soli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12395094" y="4087544"/>
            <a:ext cx="274320" cy="27432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4" name="Oval 303"/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306" name="Oval 10"/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308" name="Flowchart: Process 42"/>
          <p:cNvSpPr/>
          <p:nvPr/>
        </p:nvSpPr>
        <p:spPr>
          <a:xfrm>
            <a:off x="11323320" y="5284803"/>
            <a:ext cx="1371600" cy="10325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18"/>
              <a:gd name="connsiteY0" fmla="*/ 0 h 10000"/>
              <a:gd name="connsiteX1" fmla="*/ 10000 w 10018"/>
              <a:gd name="connsiteY1" fmla="*/ 0 h 10000"/>
              <a:gd name="connsiteX2" fmla="*/ 10000 w 10018"/>
              <a:gd name="connsiteY2" fmla="*/ 10000 h 10000"/>
              <a:gd name="connsiteX3" fmla="*/ 0 w 10018"/>
              <a:gd name="connsiteY3" fmla="*/ 10000 h 10000"/>
              <a:gd name="connsiteX4" fmla="*/ 0 w 10018"/>
              <a:gd name="connsiteY4" fmla="*/ 0 h 10000"/>
              <a:gd name="connsiteX0" fmla="*/ 0 w 10071"/>
              <a:gd name="connsiteY0" fmla="*/ 0 h 10000"/>
              <a:gd name="connsiteX1" fmla="*/ 10000 w 10071"/>
              <a:gd name="connsiteY1" fmla="*/ 0 h 10000"/>
              <a:gd name="connsiteX2" fmla="*/ 10000 w 10071"/>
              <a:gd name="connsiteY2" fmla="*/ 10000 h 10000"/>
              <a:gd name="connsiteX3" fmla="*/ 0 w 10071"/>
              <a:gd name="connsiteY3" fmla="*/ 10000 h 10000"/>
              <a:gd name="connsiteX4" fmla="*/ 0 w 10071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  <a:gd name="connsiteX0" fmla="*/ 0 w 10064"/>
              <a:gd name="connsiteY0" fmla="*/ 0 h 10000"/>
              <a:gd name="connsiteX1" fmla="*/ 10000 w 10064"/>
              <a:gd name="connsiteY1" fmla="*/ 0 h 10000"/>
              <a:gd name="connsiteX2" fmla="*/ 10000 w 10064"/>
              <a:gd name="connsiteY2" fmla="*/ 10000 h 10000"/>
              <a:gd name="connsiteX3" fmla="*/ 0 w 10064"/>
              <a:gd name="connsiteY3" fmla="*/ 10000 h 10000"/>
              <a:gd name="connsiteX4" fmla="*/ 0 w 10064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4" h="10000">
                <a:moveTo>
                  <a:pt x="0" y="0"/>
                </a:moveTo>
                <a:cubicBezTo>
                  <a:pt x="3333" y="0"/>
                  <a:pt x="8406" y="267"/>
                  <a:pt x="10000" y="0"/>
                </a:cubicBezTo>
                <a:cubicBezTo>
                  <a:pt x="9688" y="2171"/>
                  <a:pt x="10246" y="7979"/>
                  <a:pt x="10000" y="10000"/>
                </a:cubicBezTo>
                <a:cubicBezTo>
                  <a:pt x="5499" y="9946"/>
                  <a:pt x="1007" y="9753"/>
                  <a:pt x="0" y="10000"/>
                </a:cubicBezTo>
                <a:cubicBezTo>
                  <a:pt x="115" y="8212"/>
                  <a:pt x="0" y="3333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70C0">
                  <a:lumMod val="85000"/>
                  <a:lumOff val="15000"/>
                </a:srgbClr>
              </a:gs>
              <a:gs pos="0">
                <a:srgbClr val="00B0F0">
                  <a:lumMod val="85000"/>
                  <a:lumOff val="15000"/>
                </a:srgbClr>
              </a:gs>
              <a:gs pos="58000">
                <a:srgbClr val="00B0F0">
                  <a:lumMod val="85000"/>
                  <a:lumOff val="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</a:endParaRPr>
          </a:p>
        </p:txBody>
      </p:sp>
      <p:grpSp>
        <p:nvGrpSpPr>
          <p:cNvPr id="310" name="Group 309"/>
          <p:cNvGrpSpPr/>
          <p:nvPr/>
        </p:nvGrpSpPr>
        <p:grpSpPr>
          <a:xfrm>
            <a:off x="11913558" y="5299415"/>
            <a:ext cx="274320" cy="274320"/>
            <a:chOff x="4917746" y="2286000"/>
            <a:chExt cx="2558302" cy="24383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1" name="Oval 310"/>
            <p:cNvSpPr/>
            <p:nvPr/>
          </p:nvSpPr>
          <p:spPr>
            <a:xfrm>
              <a:off x="4917746" y="2429067"/>
              <a:ext cx="2295324" cy="2295332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5945823" y="2286000"/>
              <a:ext cx="1530225" cy="1530226"/>
            </a:xfrm>
            <a:prstGeom prst="ellipse">
              <a:avLst/>
            </a:prstGeom>
            <a:gradFill>
              <a:gsLst>
                <a:gs pos="0">
                  <a:srgbClr val="DA0000"/>
                </a:gs>
                <a:gs pos="80000">
                  <a:srgbClr val="D60000"/>
                </a:gs>
                <a:gs pos="100000">
                  <a:srgbClr val="AC0000"/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sp>
          <p:nvSpPr>
            <p:cNvPr id="313" name="Oval 10"/>
            <p:cNvSpPr/>
            <p:nvPr/>
          </p:nvSpPr>
          <p:spPr>
            <a:xfrm>
              <a:off x="6054825" y="2667000"/>
              <a:ext cx="1107968" cy="1023693"/>
            </a:xfrm>
            <a:custGeom>
              <a:avLst/>
              <a:gdLst>
                <a:gd name="connsiteX0" fmla="*/ 189017 w 1045863"/>
                <a:gd name="connsiteY0" fmla="*/ 0 h 1103312"/>
                <a:gd name="connsiteX1" fmla="*/ 97056 w 1045863"/>
                <a:gd name="connsiteY1" fmla="*/ 259496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828576 w 1045863"/>
                <a:gd name="connsiteY2" fmla="*/ 991016 h 1103312"/>
                <a:gd name="connsiteX3" fmla="*/ 1045863 w 1045863"/>
                <a:gd name="connsiteY3" fmla="*/ 954468 h 1103312"/>
                <a:gd name="connsiteX4" fmla="*/ 640080 w 1045863"/>
                <a:gd name="connsiteY4" fmla="*/ 1103312 h 1103312"/>
                <a:gd name="connsiteX5" fmla="*/ 0 w 1045863"/>
                <a:gd name="connsiteY5" fmla="*/ 463232 h 1103312"/>
                <a:gd name="connsiteX6" fmla="*/ 189017 w 1045863"/>
                <a:gd name="connsiteY6" fmla="*/ 0 h 1103312"/>
                <a:gd name="connsiteX0" fmla="*/ 189017 w 1045863"/>
                <a:gd name="connsiteY0" fmla="*/ 0 h 1103312"/>
                <a:gd name="connsiteX1" fmla="*/ 482067 w 1045863"/>
                <a:gd name="connsiteY1" fmla="*/ 800917 h 1103312"/>
                <a:gd name="connsiteX2" fmla="*/ 1045863 w 1045863"/>
                <a:gd name="connsiteY2" fmla="*/ 954468 h 1103312"/>
                <a:gd name="connsiteX3" fmla="*/ 640080 w 1045863"/>
                <a:gd name="connsiteY3" fmla="*/ 1103312 h 1103312"/>
                <a:gd name="connsiteX4" fmla="*/ 0 w 1045863"/>
                <a:gd name="connsiteY4" fmla="*/ 463232 h 1103312"/>
                <a:gd name="connsiteX5" fmla="*/ 189017 w 1045863"/>
                <a:gd name="connsiteY5" fmla="*/ 0 h 1103312"/>
                <a:gd name="connsiteX0" fmla="*/ 189017 w 1178210"/>
                <a:gd name="connsiteY0" fmla="*/ 0 h 1103312"/>
                <a:gd name="connsiteX1" fmla="*/ 482067 w 1178210"/>
                <a:gd name="connsiteY1" fmla="*/ 800917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189017 w 1178210"/>
                <a:gd name="connsiteY0" fmla="*/ 0 h 1103312"/>
                <a:gd name="connsiteX1" fmla="*/ 494099 w 1178210"/>
                <a:gd name="connsiteY1" fmla="*/ 596381 h 1103312"/>
                <a:gd name="connsiteX2" fmla="*/ 1178210 w 1178210"/>
                <a:gd name="connsiteY2" fmla="*/ 810089 h 1103312"/>
                <a:gd name="connsiteX3" fmla="*/ 640080 w 1178210"/>
                <a:gd name="connsiteY3" fmla="*/ 1103312 h 1103312"/>
                <a:gd name="connsiteX4" fmla="*/ 0 w 1178210"/>
                <a:gd name="connsiteY4" fmla="*/ 463232 h 1103312"/>
                <a:gd name="connsiteX5" fmla="*/ 189017 w 1178210"/>
                <a:gd name="connsiteY5" fmla="*/ 0 h 1103312"/>
                <a:gd name="connsiteX0" fmla="*/ 2404 w 991597"/>
                <a:gd name="connsiteY0" fmla="*/ 8836 h 1112148"/>
                <a:gd name="connsiteX1" fmla="*/ 307486 w 991597"/>
                <a:gd name="connsiteY1" fmla="*/ 605217 h 1112148"/>
                <a:gd name="connsiteX2" fmla="*/ 991597 w 991597"/>
                <a:gd name="connsiteY2" fmla="*/ 818925 h 1112148"/>
                <a:gd name="connsiteX3" fmla="*/ 453467 w 991597"/>
                <a:gd name="connsiteY3" fmla="*/ 1112148 h 1112148"/>
                <a:gd name="connsiteX4" fmla="*/ 2404 w 991597"/>
                <a:gd name="connsiteY4" fmla="*/ 8836 h 1112148"/>
                <a:gd name="connsiteX0" fmla="*/ 2404 w 991597"/>
                <a:gd name="connsiteY0" fmla="*/ 8836 h 887846"/>
                <a:gd name="connsiteX1" fmla="*/ 307486 w 991597"/>
                <a:gd name="connsiteY1" fmla="*/ 605217 h 887846"/>
                <a:gd name="connsiteX2" fmla="*/ 991597 w 991597"/>
                <a:gd name="connsiteY2" fmla="*/ 818925 h 887846"/>
                <a:gd name="connsiteX3" fmla="*/ 104551 w 991597"/>
                <a:gd name="connsiteY3" fmla="*/ 883548 h 887846"/>
                <a:gd name="connsiteX4" fmla="*/ 2404 w 991597"/>
                <a:gd name="connsiteY4" fmla="*/ 8836 h 887846"/>
                <a:gd name="connsiteX0" fmla="*/ 118779 w 1107972"/>
                <a:gd name="connsiteY0" fmla="*/ 8836 h 1021343"/>
                <a:gd name="connsiteX1" fmla="*/ 423861 w 1107972"/>
                <a:gd name="connsiteY1" fmla="*/ 605217 h 1021343"/>
                <a:gd name="connsiteX2" fmla="*/ 1107972 w 1107972"/>
                <a:gd name="connsiteY2" fmla="*/ 818925 h 1021343"/>
                <a:gd name="connsiteX3" fmla="*/ 220926 w 1107972"/>
                <a:gd name="connsiteY3" fmla="*/ 883548 h 1021343"/>
                <a:gd name="connsiteX4" fmla="*/ 118779 w 1107972"/>
                <a:gd name="connsiteY4" fmla="*/ 8836 h 1021343"/>
                <a:gd name="connsiteX0" fmla="*/ 118779 w 1107972"/>
                <a:gd name="connsiteY0" fmla="*/ 11180 h 1023687"/>
                <a:gd name="connsiteX1" fmla="*/ 423861 w 1107972"/>
                <a:gd name="connsiteY1" fmla="*/ 607561 h 1023687"/>
                <a:gd name="connsiteX2" fmla="*/ 1107972 w 1107972"/>
                <a:gd name="connsiteY2" fmla="*/ 821269 h 1023687"/>
                <a:gd name="connsiteX3" fmla="*/ 220926 w 1107972"/>
                <a:gd name="connsiteY3" fmla="*/ 885892 h 1023687"/>
                <a:gd name="connsiteX4" fmla="*/ 118779 w 1107972"/>
                <a:gd name="connsiteY4" fmla="*/ 11180 h 10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972" h="1023687">
                  <a:moveTo>
                    <a:pt x="118779" y="11180"/>
                  </a:moveTo>
                  <a:cubicBezTo>
                    <a:pt x="94449" y="-73308"/>
                    <a:pt x="114617" y="340199"/>
                    <a:pt x="423861" y="607561"/>
                  </a:cubicBezTo>
                  <a:cubicBezTo>
                    <a:pt x="733105" y="874923"/>
                    <a:pt x="1081637" y="770870"/>
                    <a:pt x="1107972" y="821269"/>
                  </a:cubicBezTo>
                  <a:cubicBezTo>
                    <a:pt x="999127" y="915094"/>
                    <a:pt x="664577" y="1186681"/>
                    <a:pt x="220926" y="885892"/>
                  </a:cubicBezTo>
                  <a:cubicBezTo>
                    <a:pt x="-222725" y="585103"/>
                    <a:pt x="143109" y="95668"/>
                    <a:pt x="118779" y="11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037320" y="2809224"/>
            <a:ext cx="1371600" cy="1032590"/>
            <a:chOff x="4267200" y="1676400"/>
            <a:chExt cx="914400" cy="688393"/>
          </a:xfrm>
        </p:grpSpPr>
        <p:sp>
          <p:nvSpPr>
            <p:cNvPr id="259" name="Flowchart: Process 42"/>
            <p:cNvSpPr/>
            <p:nvPr/>
          </p:nvSpPr>
          <p:spPr>
            <a:xfrm>
              <a:off x="4267200" y="1676400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14" name="Group 313"/>
            <p:cNvGrpSpPr/>
            <p:nvPr/>
          </p:nvGrpSpPr>
          <p:grpSpPr>
            <a:xfrm>
              <a:off x="4652676" y="1676400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5" name="Oval 314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86000">
                    <a:srgbClr val="F8CC0C"/>
                  </a:gs>
                  <a:gs pos="0">
                    <a:srgbClr val="EEB000"/>
                  </a:gs>
                  <a:gs pos="100000">
                    <a:srgbClr val="EEB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86000">
                    <a:srgbClr val="F8CC0C"/>
                  </a:gs>
                  <a:gs pos="0">
                    <a:srgbClr val="EEB000"/>
                  </a:gs>
                  <a:gs pos="100000">
                    <a:srgbClr val="EEB000"/>
                  </a:gs>
                </a:gsLst>
                <a:lin ang="16200000" scaled="0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9037320" y="5274565"/>
            <a:ext cx="1371600" cy="1042829"/>
            <a:chOff x="4267200" y="3319960"/>
            <a:chExt cx="914400" cy="695219"/>
          </a:xfrm>
        </p:grpSpPr>
        <p:sp>
          <p:nvSpPr>
            <p:cNvPr id="273" name="Flowchart: Process 42"/>
            <p:cNvSpPr/>
            <p:nvPr/>
          </p:nvSpPr>
          <p:spPr>
            <a:xfrm>
              <a:off x="4267200" y="3326786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4648200" y="3319960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9" name="Oval 318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11800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solidFill>
                <a:srgbClr val="11800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9038178" y="8517448"/>
            <a:ext cx="1830915" cy="1378379"/>
            <a:chOff x="4267772" y="5481881"/>
            <a:chExt cx="1220610" cy="918919"/>
          </a:xfrm>
        </p:grpSpPr>
        <p:sp>
          <p:nvSpPr>
            <p:cNvPr id="287" name="Flowchart: Process 42"/>
            <p:cNvSpPr/>
            <p:nvPr/>
          </p:nvSpPr>
          <p:spPr>
            <a:xfrm>
              <a:off x="4267772" y="5481881"/>
              <a:ext cx="1220610" cy="91891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22" name="Group 321"/>
            <p:cNvGrpSpPr/>
            <p:nvPr/>
          </p:nvGrpSpPr>
          <p:grpSpPr>
            <a:xfrm>
              <a:off x="4799898" y="5497121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3" name="Oval 322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86000">
                    <a:srgbClr val="F8CC0C"/>
                  </a:gs>
                  <a:gs pos="0">
                    <a:srgbClr val="EEB000"/>
                  </a:gs>
                  <a:gs pos="100000">
                    <a:srgbClr val="EEB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86000">
                    <a:srgbClr val="F8CC0C"/>
                  </a:gs>
                  <a:gs pos="0">
                    <a:srgbClr val="EEB000"/>
                  </a:gs>
                  <a:gs pos="100000">
                    <a:srgbClr val="EEB000"/>
                  </a:gs>
                </a:gsLst>
                <a:lin ang="16200000" scaled="0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1323320" y="7322479"/>
            <a:ext cx="1371600" cy="1032590"/>
            <a:chOff x="5791200" y="4685236"/>
            <a:chExt cx="914400" cy="688393"/>
          </a:xfrm>
        </p:grpSpPr>
        <p:sp>
          <p:nvSpPr>
            <p:cNvPr id="334" name="Flowchart: Process 42"/>
            <p:cNvSpPr/>
            <p:nvPr/>
          </p:nvSpPr>
          <p:spPr>
            <a:xfrm>
              <a:off x="5791200" y="4685236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36" name="Group 335"/>
            <p:cNvGrpSpPr/>
            <p:nvPr/>
          </p:nvGrpSpPr>
          <p:grpSpPr>
            <a:xfrm>
              <a:off x="6184692" y="4694978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7" name="Oval 336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11524019" y="8669233"/>
            <a:ext cx="1371600" cy="1032590"/>
            <a:chOff x="5924999" y="5583072"/>
            <a:chExt cx="914400" cy="688393"/>
          </a:xfrm>
        </p:grpSpPr>
        <p:sp>
          <p:nvSpPr>
            <p:cNvPr id="341" name="Flowchart: Process 42"/>
            <p:cNvSpPr/>
            <p:nvPr/>
          </p:nvSpPr>
          <p:spPr>
            <a:xfrm>
              <a:off x="5924999" y="5583072"/>
              <a:ext cx="914400" cy="68839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18"/>
                <a:gd name="connsiteY0" fmla="*/ 0 h 10000"/>
                <a:gd name="connsiteX1" fmla="*/ 10000 w 10018"/>
                <a:gd name="connsiteY1" fmla="*/ 0 h 10000"/>
                <a:gd name="connsiteX2" fmla="*/ 10000 w 10018"/>
                <a:gd name="connsiteY2" fmla="*/ 10000 h 10000"/>
                <a:gd name="connsiteX3" fmla="*/ 0 w 10018"/>
                <a:gd name="connsiteY3" fmla="*/ 10000 h 10000"/>
                <a:gd name="connsiteX4" fmla="*/ 0 w 10018"/>
                <a:gd name="connsiteY4" fmla="*/ 0 h 10000"/>
                <a:gd name="connsiteX0" fmla="*/ 0 w 10071"/>
                <a:gd name="connsiteY0" fmla="*/ 0 h 10000"/>
                <a:gd name="connsiteX1" fmla="*/ 10000 w 10071"/>
                <a:gd name="connsiteY1" fmla="*/ 0 h 10000"/>
                <a:gd name="connsiteX2" fmla="*/ 10000 w 10071"/>
                <a:gd name="connsiteY2" fmla="*/ 10000 h 10000"/>
                <a:gd name="connsiteX3" fmla="*/ 0 w 10071"/>
                <a:gd name="connsiteY3" fmla="*/ 10000 h 10000"/>
                <a:gd name="connsiteX4" fmla="*/ 0 w 10071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  <a:gd name="connsiteX0" fmla="*/ 0 w 10064"/>
                <a:gd name="connsiteY0" fmla="*/ 0 h 10000"/>
                <a:gd name="connsiteX1" fmla="*/ 10000 w 10064"/>
                <a:gd name="connsiteY1" fmla="*/ 0 h 10000"/>
                <a:gd name="connsiteX2" fmla="*/ 10000 w 10064"/>
                <a:gd name="connsiteY2" fmla="*/ 10000 h 10000"/>
                <a:gd name="connsiteX3" fmla="*/ 0 w 10064"/>
                <a:gd name="connsiteY3" fmla="*/ 10000 h 10000"/>
                <a:gd name="connsiteX4" fmla="*/ 0 w 1006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4" h="10000">
                  <a:moveTo>
                    <a:pt x="0" y="0"/>
                  </a:moveTo>
                  <a:cubicBezTo>
                    <a:pt x="3333" y="0"/>
                    <a:pt x="8406" y="267"/>
                    <a:pt x="10000" y="0"/>
                  </a:cubicBezTo>
                  <a:cubicBezTo>
                    <a:pt x="9688" y="2171"/>
                    <a:pt x="10246" y="7979"/>
                    <a:pt x="10000" y="10000"/>
                  </a:cubicBezTo>
                  <a:cubicBezTo>
                    <a:pt x="5499" y="9946"/>
                    <a:pt x="1007" y="9753"/>
                    <a:pt x="0" y="10000"/>
                  </a:cubicBezTo>
                  <a:cubicBezTo>
                    <a:pt x="115" y="8212"/>
                    <a:pt x="0" y="3333"/>
                    <a:pt x="0" y="0"/>
                  </a:cubicBezTo>
                  <a:close/>
                </a:path>
              </a:pathLst>
            </a:custGeom>
            <a:solidFill>
              <a:srgbClr val="9ED462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6318491" y="5592814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4" name="Oval 343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8" name="Group 367"/>
          <p:cNvGrpSpPr/>
          <p:nvPr/>
        </p:nvGrpSpPr>
        <p:grpSpPr>
          <a:xfrm>
            <a:off x="13495020" y="2861316"/>
            <a:ext cx="1771650" cy="1741220"/>
            <a:chOff x="7239000" y="1711128"/>
            <a:chExt cx="1181100" cy="1160813"/>
          </a:xfrm>
        </p:grpSpPr>
        <p:sp>
          <p:nvSpPr>
            <p:cNvPr id="348" name="Rectangle 1"/>
            <p:cNvSpPr/>
            <p:nvPr/>
          </p:nvSpPr>
          <p:spPr>
            <a:xfrm>
              <a:off x="7239000" y="1711128"/>
              <a:ext cx="1181100" cy="1160813"/>
            </a:xfrm>
            <a:custGeom>
              <a:avLst/>
              <a:gdLst/>
              <a:ahLst/>
              <a:cxnLst/>
              <a:rect l="l" t="t" r="r" b="b"/>
              <a:pathLst>
                <a:path w="4235395" h="4162644">
                  <a:moveTo>
                    <a:pt x="4235395" y="0"/>
                  </a:moveTo>
                  <a:lnTo>
                    <a:pt x="4235395" y="4019636"/>
                  </a:lnTo>
                  <a:lnTo>
                    <a:pt x="140197" y="4162644"/>
                  </a:lnTo>
                  <a:lnTo>
                    <a:pt x="0" y="14790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EEB000"/>
                </a:gs>
                <a:gs pos="0">
                  <a:srgbClr val="FFE115"/>
                </a:gs>
                <a:gs pos="58000">
                  <a:srgbClr val="FFE321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50" name="Group 349"/>
            <p:cNvGrpSpPr/>
            <p:nvPr/>
          </p:nvGrpSpPr>
          <p:grpSpPr>
            <a:xfrm>
              <a:off x="7776185" y="1744722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1" name="Oval 350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9" name="Group 368"/>
          <p:cNvGrpSpPr/>
          <p:nvPr/>
        </p:nvGrpSpPr>
        <p:grpSpPr>
          <a:xfrm>
            <a:off x="13552170" y="7274862"/>
            <a:ext cx="1771650" cy="1741220"/>
            <a:chOff x="7277100" y="4653491"/>
            <a:chExt cx="1181100" cy="1160813"/>
          </a:xfrm>
        </p:grpSpPr>
        <p:sp>
          <p:nvSpPr>
            <p:cNvPr id="355" name="Rectangle 1"/>
            <p:cNvSpPr/>
            <p:nvPr/>
          </p:nvSpPr>
          <p:spPr>
            <a:xfrm>
              <a:off x="7277100" y="4653491"/>
              <a:ext cx="1181100" cy="1160813"/>
            </a:xfrm>
            <a:custGeom>
              <a:avLst/>
              <a:gdLst/>
              <a:ahLst/>
              <a:cxnLst/>
              <a:rect l="l" t="t" r="r" b="b"/>
              <a:pathLst>
                <a:path w="4235395" h="4162644">
                  <a:moveTo>
                    <a:pt x="4235395" y="0"/>
                  </a:moveTo>
                  <a:lnTo>
                    <a:pt x="4235395" y="4019636"/>
                  </a:lnTo>
                  <a:lnTo>
                    <a:pt x="140197" y="4162644"/>
                  </a:lnTo>
                  <a:lnTo>
                    <a:pt x="0" y="14790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70C0">
                    <a:lumMod val="85000"/>
                    <a:lumOff val="15000"/>
                  </a:srgbClr>
                </a:gs>
                <a:gs pos="0">
                  <a:srgbClr val="00B0F0">
                    <a:lumMod val="85000"/>
                    <a:lumOff val="15000"/>
                  </a:srgbClr>
                </a:gs>
                <a:gs pos="58000">
                  <a:srgbClr val="00B0F0">
                    <a:lumMod val="85000"/>
                    <a:lumOff val="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57" name="Group 356"/>
            <p:cNvGrpSpPr/>
            <p:nvPr/>
          </p:nvGrpSpPr>
          <p:grpSpPr>
            <a:xfrm>
              <a:off x="7814285" y="4687085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8" name="Oval 357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13963487" y="5187850"/>
            <a:ext cx="1771650" cy="1741220"/>
            <a:chOff x="369570" y="4724400"/>
            <a:chExt cx="1181100" cy="1160813"/>
          </a:xfrm>
        </p:grpSpPr>
        <p:sp>
          <p:nvSpPr>
            <p:cNvPr id="362" name="Rectangle 1"/>
            <p:cNvSpPr/>
            <p:nvPr/>
          </p:nvSpPr>
          <p:spPr>
            <a:xfrm>
              <a:off x="369570" y="4724400"/>
              <a:ext cx="1181100" cy="1160813"/>
            </a:xfrm>
            <a:custGeom>
              <a:avLst/>
              <a:gdLst/>
              <a:ahLst/>
              <a:cxnLst/>
              <a:rect l="l" t="t" r="r" b="b"/>
              <a:pathLst>
                <a:path w="4235395" h="4162644">
                  <a:moveTo>
                    <a:pt x="4235395" y="0"/>
                  </a:moveTo>
                  <a:lnTo>
                    <a:pt x="4235395" y="4019636"/>
                  </a:lnTo>
                  <a:lnTo>
                    <a:pt x="140197" y="4162644"/>
                  </a:lnTo>
                  <a:lnTo>
                    <a:pt x="0" y="147903"/>
                  </a:lnTo>
                  <a:close/>
                </a:path>
              </a:pathLst>
            </a:custGeom>
            <a:solidFill>
              <a:srgbClr val="9ED462"/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364" name="Group 363"/>
            <p:cNvGrpSpPr/>
            <p:nvPr/>
          </p:nvGrpSpPr>
          <p:grpSpPr>
            <a:xfrm>
              <a:off x="906755" y="4757994"/>
              <a:ext cx="182880" cy="182880"/>
              <a:chOff x="4917745" y="2286000"/>
              <a:chExt cx="2558303" cy="2438399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5" name="Oval 364"/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5945828" y="2286000"/>
                <a:ext cx="1530220" cy="1530222"/>
              </a:xfrm>
              <a:prstGeom prst="ellipse">
                <a:avLst/>
              </a:prstGeom>
              <a:gradFill>
                <a:gsLst>
                  <a:gs pos="0">
                    <a:srgbClr val="DA0000"/>
                  </a:gs>
                  <a:gs pos="80000">
                    <a:srgbClr val="D60000"/>
                  </a:gs>
                  <a:gs pos="100000">
                    <a:srgbClr val="AC0000"/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Oval 10"/>
              <p:cNvSpPr/>
              <p:nvPr/>
            </p:nvSpPr>
            <p:spPr>
              <a:xfrm>
                <a:off x="6054828" y="2667000"/>
                <a:ext cx="1107972" cy="1023687"/>
              </a:xfrm>
              <a:custGeom>
                <a:avLst/>
                <a:gdLst>
                  <a:gd name="connsiteX0" fmla="*/ 189017 w 1045863"/>
                  <a:gd name="connsiteY0" fmla="*/ 0 h 1103312"/>
                  <a:gd name="connsiteX1" fmla="*/ 97056 w 1045863"/>
                  <a:gd name="connsiteY1" fmla="*/ 259496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828576 w 1045863"/>
                  <a:gd name="connsiteY2" fmla="*/ 991016 h 1103312"/>
                  <a:gd name="connsiteX3" fmla="*/ 1045863 w 1045863"/>
                  <a:gd name="connsiteY3" fmla="*/ 954468 h 1103312"/>
                  <a:gd name="connsiteX4" fmla="*/ 640080 w 1045863"/>
                  <a:gd name="connsiteY4" fmla="*/ 1103312 h 1103312"/>
                  <a:gd name="connsiteX5" fmla="*/ 0 w 1045863"/>
                  <a:gd name="connsiteY5" fmla="*/ 463232 h 1103312"/>
                  <a:gd name="connsiteX6" fmla="*/ 189017 w 1045863"/>
                  <a:gd name="connsiteY6" fmla="*/ 0 h 1103312"/>
                  <a:gd name="connsiteX0" fmla="*/ 189017 w 1045863"/>
                  <a:gd name="connsiteY0" fmla="*/ 0 h 1103312"/>
                  <a:gd name="connsiteX1" fmla="*/ 482067 w 1045863"/>
                  <a:gd name="connsiteY1" fmla="*/ 800917 h 1103312"/>
                  <a:gd name="connsiteX2" fmla="*/ 1045863 w 1045863"/>
                  <a:gd name="connsiteY2" fmla="*/ 954468 h 1103312"/>
                  <a:gd name="connsiteX3" fmla="*/ 640080 w 1045863"/>
                  <a:gd name="connsiteY3" fmla="*/ 1103312 h 1103312"/>
                  <a:gd name="connsiteX4" fmla="*/ 0 w 1045863"/>
                  <a:gd name="connsiteY4" fmla="*/ 463232 h 1103312"/>
                  <a:gd name="connsiteX5" fmla="*/ 189017 w 1045863"/>
                  <a:gd name="connsiteY5" fmla="*/ 0 h 1103312"/>
                  <a:gd name="connsiteX0" fmla="*/ 189017 w 1178210"/>
                  <a:gd name="connsiteY0" fmla="*/ 0 h 1103312"/>
                  <a:gd name="connsiteX1" fmla="*/ 482067 w 1178210"/>
                  <a:gd name="connsiteY1" fmla="*/ 800917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189017 w 1178210"/>
                  <a:gd name="connsiteY0" fmla="*/ 0 h 1103312"/>
                  <a:gd name="connsiteX1" fmla="*/ 494099 w 1178210"/>
                  <a:gd name="connsiteY1" fmla="*/ 596381 h 1103312"/>
                  <a:gd name="connsiteX2" fmla="*/ 1178210 w 1178210"/>
                  <a:gd name="connsiteY2" fmla="*/ 810089 h 1103312"/>
                  <a:gd name="connsiteX3" fmla="*/ 640080 w 1178210"/>
                  <a:gd name="connsiteY3" fmla="*/ 1103312 h 1103312"/>
                  <a:gd name="connsiteX4" fmla="*/ 0 w 1178210"/>
                  <a:gd name="connsiteY4" fmla="*/ 463232 h 1103312"/>
                  <a:gd name="connsiteX5" fmla="*/ 189017 w 1178210"/>
                  <a:gd name="connsiteY5" fmla="*/ 0 h 1103312"/>
                  <a:gd name="connsiteX0" fmla="*/ 2404 w 991597"/>
                  <a:gd name="connsiteY0" fmla="*/ 8836 h 1112148"/>
                  <a:gd name="connsiteX1" fmla="*/ 307486 w 991597"/>
                  <a:gd name="connsiteY1" fmla="*/ 605217 h 1112148"/>
                  <a:gd name="connsiteX2" fmla="*/ 991597 w 991597"/>
                  <a:gd name="connsiteY2" fmla="*/ 818925 h 1112148"/>
                  <a:gd name="connsiteX3" fmla="*/ 453467 w 991597"/>
                  <a:gd name="connsiteY3" fmla="*/ 1112148 h 1112148"/>
                  <a:gd name="connsiteX4" fmla="*/ 2404 w 991597"/>
                  <a:gd name="connsiteY4" fmla="*/ 8836 h 1112148"/>
                  <a:gd name="connsiteX0" fmla="*/ 2404 w 991597"/>
                  <a:gd name="connsiteY0" fmla="*/ 8836 h 887846"/>
                  <a:gd name="connsiteX1" fmla="*/ 307486 w 991597"/>
                  <a:gd name="connsiteY1" fmla="*/ 605217 h 887846"/>
                  <a:gd name="connsiteX2" fmla="*/ 991597 w 991597"/>
                  <a:gd name="connsiteY2" fmla="*/ 818925 h 887846"/>
                  <a:gd name="connsiteX3" fmla="*/ 104551 w 991597"/>
                  <a:gd name="connsiteY3" fmla="*/ 883548 h 887846"/>
                  <a:gd name="connsiteX4" fmla="*/ 2404 w 991597"/>
                  <a:gd name="connsiteY4" fmla="*/ 8836 h 887846"/>
                  <a:gd name="connsiteX0" fmla="*/ 118779 w 1107972"/>
                  <a:gd name="connsiteY0" fmla="*/ 8836 h 1021343"/>
                  <a:gd name="connsiteX1" fmla="*/ 423861 w 1107972"/>
                  <a:gd name="connsiteY1" fmla="*/ 605217 h 1021343"/>
                  <a:gd name="connsiteX2" fmla="*/ 1107972 w 1107972"/>
                  <a:gd name="connsiteY2" fmla="*/ 818925 h 1021343"/>
                  <a:gd name="connsiteX3" fmla="*/ 220926 w 1107972"/>
                  <a:gd name="connsiteY3" fmla="*/ 883548 h 1021343"/>
                  <a:gd name="connsiteX4" fmla="*/ 118779 w 1107972"/>
                  <a:gd name="connsiteY4" fmla="*/ 8836 h 1021343"/>
                  <a:gd name="connsiteX0" fmla="*/ 118779 w 1107972"/>
                  <a:gd name="connsiteY0" fmla="*/ 11180 h 1023687"/>
                  <a:gd name="connsiteX1" fmla="*/ 423861 w 1107972"/>
                  <a:gd name="connsiteY1" fmla="*/ 607561 h 1023687"/>
                  <a:gd name="connsiteX2" fmla="*/ 1107972 w 1107972"/>
                  <a:gd name="connsiteY2" fmla="*/ 821269 h 1023687"/>
                  <a:gd name="connsiteX3" fmla="*/ 220926 w 1107972"/>
                  <a:gd name="connsiteY3" fmla="*/ 885892 h 1023687"/>
                  <a:gd name="connsiteX4" fmla="*/ 118779 w 1107972"/>
                  <a:gd name="connsiteY4" fmla="*/ 11180 h 102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972" h="1023687">
                    <a:moveTo>
                      <a:pt x="118779" y="11180"/>
                    </a:moveTo>
                    <a:cubicBezTo>
                      <a:pt x="94449" y="-73308"/>
                      <a:pt x="114617" y="340199"/>
                      <a:pt x="423861" y="607561"/>
                    </a:cubicBezTo>
                    <a:cubicBezTo>
                      <a:pt x="733105" y="874923"/>
                      <a:pt x="1081637" y="770870"/>
                      <a:pt x="1107972" y="821269"/>
                    </a:cubicBezTo>
                    <a:cubicBezTo>
                      <a:pt x="999127" y="915094"/>
                      <a:pt x="664577" y="1186681"/>
                      <a:pt x="220926" y="885892"/>
                    </a:cubicBezTo>
                    <a:cubicBezTo>
                      <a:pt x="-222725" y="585103"/>
                      <a:pt x="143109" y="95668"/>
                      <a:pt x="118779" y="11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AutoShape 20">
            <a:extLst>
              <a:ext uri="{FF2B5EF4-FFF2-40B4-BE49-F238E27FC236}">
                <a16:creationId xmlns:a16="http://schemas.microsoft.com/office/drawing/2014/main" id="{DEF3BF0E-5699-41BE-9A01-C43C6D52DE84}"/>
              </a:ext>
            </a:extLst>
          </p:cNvPr>
          <p:cNvSpPr/>
          <p:nvPr/>
        </p:nvSpPr>
        <p:spPr>
          <a:xfrm>
            <a:off x="0" y="-31133"/>
            <a:ext cx="18288000" cy="1662948"/>
          </a:xfrm>
          <a:prstGeom prst="rect">
            <a:avLst/>
          </a:prstGeom>
          <a:solidFill>
            <a:srgbClr val="27375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48DA7CF-48FC-4E66-B386-81DA79E6ADBD}"/>
              </a:ext>
            </a:extLst>
          </p:cNvPr>
          <p:cNvSpPr txBox="1"/>
          <p:nvPr/>
        </p:nvSpPr>
        <p:spPr>
          <a:xfrm>
            <a:off x="4446349" y="170197"/>
            <a:ext cx="9349705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 dirty="0">
                <a:solidFill>
                  <a:srgbClr val="F9FCFF"/>
                </a:solidFill>
                <a:latin typeface="Source Serif Pro"/>
              </a:rPr>
              <a:t>AGILE FRAMEWORK-KANBAN</a:t>
            </a:r>
          </a:p>
        </p:txBody>
      </p:sp>
      <p:pic>
        <p:nvPicPr>
          <p:cNvPr id="17" name="Picture 23">
            <a:extLst>
              <a:ext uri="{FF2B5EF4-FFF2-40B4-BE49-F238E27FC236}">
                <a16:creationId xmlns:a16="http://schemas.microsoft.com/office/drawing/2014/main" id="{9C87FA7B-7219-4EA0-8DA2-3E9F3EC1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73635" y="1085142"/>
            <a:ext cx="7040725" cy="1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46" grpId="0" animBg="1"/>
      <p:bldP spid="219" grpId="0" animBg="1"/>
      <p:bldP spid="294" grpId="0" animBg="1"/>
      <p:bldP spid="301" grpId="0" animBg="1"/>
      <p:bldP spid="30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990</Words>
  <Application>Microsoft Office PowerPoint</Application>
  <PresentationFormat>Custom</PresentationFormat>
  <Paragraphs>311</Paragraphs>
  <Slides>28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9" baseType="lpstr">
      <vt:lpstr>Calibri</vt:lpstr>
      <vt:lpstr>Calibri Light</vt:lpstr>
      <vt:lpstr>Montserrat Classic</vt:lpstr>
      <vt:lpstr>Montserrat Classic Bold</vt:lpstr>
      <vt:lpstr>Glacial Indifference</vt:lpstr>
      <vt:lpstr>Source Serif Pro Italics</vt:lpstr>
      <vt:lpstr>Maven Pro Bold</vt:lpstr>
      <vt:lpstr>arial</vt:lpstr>
      <vt:lpstr>Source Serif Pro</vt:lpstr>
      <vt:lpstr>Source Serif Pro Bold</vt:lpstr>
      <vt:lpstr>Arimo Bold</vt:lpstr>
      <vt:lpstr>Kollektif Bold</vt:lpstr>
      <vt:lpstr>Aileron Regular Bold</vt:lpstr>
      <vt:lpstr>Aileron Regular</vt:lpstr>
      <vt:lpstr>HK Grotesk Bold Bold</vt:lpstr>
      <vt:lpstr>Oswald</vt:lpstr>
      <vt:lpstr>arial</vt:lpstr>
      <vt:lpstr>Aileron Heavy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Presentation</dc:title>
  <dc:creator>Shadi Rizkallah</dc:creator>
  <cp:lastModifiedBy>RIZKALLAH Shadi</cp:lastModifiedBy>
  <cp:revision>158</cp:revision>
  <dcterms:created xsi:type="dcterms:W3CDTF">2006-08-16T00:00:00Z</dcterms:created>
  <dcterms:modified xsi:type="dcterms:W3CDTF">2020-11-25T07:51:43Z</dcterms:modified>
  <dc:identifier>DAEM9aBjkn4</dc:identifier>
</cp:coreProperties>
</file>